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jpg" ContentType="image/jp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rgbClr val="626F5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1" i="0">
                <a:solidFill>
                  <a:srgbClr val="626F5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626F5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rgbClr val="626F5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25390" y="2478023"/>
            <a:ext cx="0" cy="847725"/>
          </a:xfrm>
          <a:custGeom>
            <a:avLst/>
            <a:gdLst/>
            <a:ahLst/>
            <a:cxnLst/>
            <a:rect l="l" t="t" r="r" b="b"/>
            <a:pathLst>
              <a:path w="0" h="847725">
                <a:moveTo>
                  <a:pt x="0" y="0"/>
                </a:moveTo>
                <a:lnTo>
                  <a:pt x="0" y="847344"/>
                </a:lnTo>
              </a:path>
            </a:pathLst>
          </a:custGeom>
          <a:ln w="10477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9075419" y="5830061"/>
            <a:ext cx="982980" cy="881380"/>
          </a:xfrm>
          <a:custGeom>
            <a:avLst/>
            <a:gdLst/>
            <a:ahLst/>
            <a:cxnLst/>
            <a:rect l="l" t="t" r="r" b="b"/>
            <a:pathLst>
              <a:path w="982979" h="881379">
                <a:moveTo>
                  <a:pt x="982979" y="880872"/>
                </a:moveTo>
                <a:lnTo>
                  <a:pt x="982979" y="0"/>
                </a:lnTo>
                <a:lnTo>
                  <a:pt x="0" y="880872"/>
                </a:lnTo>
                <a:lnTo>
                  <a:pt x="982979" y="88087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5953" y="2359151"/>
            <a:ext cx="119634" cy="11887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5953" y="2952750"/>
            <a:ext cx="119634" cy="1188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5953" y="3982211"/>
            <a:ext cx="119634" cy="11887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5953" y="4793741"/>
            <a:ext cx="119634" cy="118872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5025390" y="3297935"/>
            <a:ext cx="0" cy="692785"/>
          </a:xfrm>
          <a:custGeom>
            <a:avLst/>
            <a:gdLst/>
            <a:ahLst/>
            <a:cxnLst/>
            <a:rect l="l" t="t" r="r" b="b"/>
            <a:pathLst>
              <a:path w="0" h="692785">
                <a:moveTo>
                  <a:pt x="0" y="0"/>
                </a:moveTo>
                <a:lnTo>
                  <a:pt x="0" y="692658"/>
                </a:lnTo>
              </a:path>
            </a:pathLst>
          </a:custGeom>
          <a:ln w="10477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5025390" y="4092702"/>
            <a:ext cx="0" cy="692785"/>
          </a:xfrm>
          <a:custGeom>
            <a:avLst/>
            <a:gdLst/>
            <a:ahLst/>
            <a:cxnLst/>
            <a:rect l="l" t="t" r="r" b="b"/>
            <a:pathLst>
              <a:path w="0" h="692785">
                <a:moveTo>
                  <a:pt x="0" y="0"/>
                </a:moveTo>
                <a:lnTo>
                  <a:pt x="0" y="692658"/>
                </a:lnTo>
              </a:path>
            </a:pathLst>
          </a:custGeom>
          <a:ln w="10477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3713226" y="2194560"/>
            <a:ext cx="941069" cy="454659"/>
          </a:xfrm>
          <a:custGeom>
            <a:avLst/>
            <a:gdLst/>
            <a:ahLst/>
            <a:cxnLst/>
            <a:rect l="l" t="t" r="r" b="b"/>
            <a:pathLst>
              <a:path w="941070" h="454660">
                <a:moveTo>
                  <a:pt x="941069" y="227075"/>
                </a:moveTo>
                <a:lnTo>
                  <a:pt x="793242" y="120395"/>
                </a:lnTo>
                <a:lnTo>
                  <a:pt x="793242" y="0"/>
                </a:lnTo>
                <a:lnTo>
                  <a:pt x="0" y="0"/>
                </a:lnTo>
                <a:lnTo>
                  <a:pt x="0" y="454152"/>
                </a:lnTo>
                <a:lnTo>
                  <a:pt x="793242" y="454151"/>
                </a:lnTo>
                <a:lnTo>
                  <a:pt x="793242" y="333755"/>
                </a:lnTo>
                <a:lnTo>
                  <a:pt x="941069" y="227075"/>
                </a:lnTo>
                <a:close/>
              </a:path>
            </a:pathLst>
          </a:custGeom>
          <a:solidFill>
            <a:srgbClr val="FC7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626F5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626F5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288" y="1588262"/>
            <a:ext cx="9513823" cy="10831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rgbClr val="626F5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3491" y="2379980"/>
            <a:ext cx="7470140" cy="2969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1" i="0">
                <a:solidFill>
                  <a:srgbClr val="626F5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8" Type="http://schemas.openxmlformats.org/officeDocument/2006/relationships/image" Target="../media/image42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image" Target="../media/image48.png"/><Relationship Id="rId25" Type="http://schemas.openxmlformats.org/officeDocument/2006/relationships/image" Target="../media/image49.png"/><Relationship Id="rId26" Type="http://schemas.openxmlformats.org/officeDocument/2006/relationships/image" Target="../media/image50.png"/><Relationship Id="rId27" Type="http://schemas.openxmlformats.org/officeDocument/2006/relationships/image" Target="../media/image51.png"/><Relationship Id="rId28" Type="http://schemas.openxmlformats.org/officeDocument/2006/relationships/image" Target="../media/image52.png"/><Relationship Id="rId29" Type="http://schemas.openxmlformats.org/officeDocument/2006/relationships/image" Target="../media/image53.png"/><Relationship Id="rId30" Type="http://schemas.openxmlformats.org/officeDocument/2006/relationships/image" Target="../media/image54.png"/><Relationship Id="rId31" Type="http://schemas.openxmlformats.org/officeDocument/2006/relationships/image" Target="../media/image55.png"/><Relationship Id="rId32" Type="http://schemas.openxmlformats.org/officeDocument/2006/relationships/image" Target="../media/image56.png"/><Relationship Id="rId33" Type="http://schemas.openxmlformats.org/officeDocument/2006/relationships/image" Target="../media/image57.png"/><Relationship Id="rId34" Type="http://schemas.openxmlformats.org/officeDocument/2006/relationships/image" Target="../media/image58.png"/><Relationship Id="rId35" Type="http://schemas.openxmlformats.org/officeDocument/2006/relationships/image" Target="../media/image59.png"/><Relationship Id="rId36" Type="http://schemas.openxmlformats.org/officeDocument/2006/relationships/image" Target="../media/image60.png"/><Relationship Id="rId37" Type="http://schemas.openxmlformats.org/officeDocument/2006/relationships/image" Target="../media/image61.png"/><Relationship Id="rId38" Type="http://schemas.openxmlformats.org/officeDocument/2006/relationships/image" Target="../media/image6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jpg"/><Relationship Id="rId4" Type="http://schemas.openxmlformats.org/officeDocument/2006/relationships/image" Target="../media/image69.jpg"/><Relationship Id="rId5" Type="http://schemas.openxmlformats.org/officeDocument/2006/relationships/image" Target="../media/image70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g"/><Relationship Id="rId3" Type="http://schemas.openxmlformats.org/officeDocument/2006/relationships/image" Target="../media/image7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6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76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647438" y="4142630"/>
            <a:ext cx="272478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940"/>
              </a:lnSpc>
            </a:pPr>
            <a:r>
              <a:rPr dirty="0" sz="2600" spc="375">
                <a:solidFill>
                  <a:srgbClr val="626F51"/>
                </a:solidFill>
                <a:latin typeface="Georgia"/>
                <a:cs typeface="Georgia"/>
              </a:rPr>
              <a:t>OPPORTUNIT </a:t>
            </a:r>
            <a:endParaRPr sz="2600">
              <a:latin typeface="Georgia"/>
              <a:cs typeface="Georgi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918" y="1057656"/>
            <a:ext cx="6919721" cy="403174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809242" y="4102100"/>
            <a:ext cx="7096759" cy="2009139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40"/>
              </a:spcBef>
              <a:tabLst>
                <a:tab pos="392430" algn="l"/>
              </a:tabLst>
            </a:pPr>
            <a:r>
              <a:rPr dirty="0" sz="2600" spc="-50">
                <a:solidFill>
                  <a:srgbClr val="626F51"/>
                </a:solidFill>
                <a:latin typeface="Georgia"/>
                <a:cs typeface="Georgia"/>
              </a:rPr>
              <a:t>Y</a:t>
            </a:r>
            <a:r>
              <a:rPr dirty="0" sz="2600">
                <a:solidFill>
                  <a:srgbClr val="626F51"/>
                </a:solidFill>
                <a:latin typeface="Georgia"/>
                <a:cs typeface="Georgia"/>
              </a:rPr>
              <a:t>	</a:t>
            </a:r>
            <a:r>
              <a:rPr dirty="0" sz="2600" spc="305">
                <a:solidFill>
                  <a:srgbClr val="626F51"/>
                </a:solidFill>
                <a:latin typeface="Georgia"/>
                <a:cs typeface="Georgia"/>
              </a:rPr>
              <a:t>DECK 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sz="2600">
              <a:latin typeface="Georgia"/>
              <a:cs typeface="Georgia"/>
            </a:endParaRPr>
          </a:p>
          <a:p>
            <a:pPr marL="1783080" marR="658495" indent="-1771014">
              <a:lnSpc>
                <a:spcPct val="100400"/>
              </a:lnSpc>
              <a:spcBef>
                <a:spcPts val="5"/>
              </a:spcBef>
              <a:tabLst>
                <a:tab pos="5035550" algn="l"/>
              </a:tabLst>
            </a:pPr>
            <a:r>
              <a:rPr dirty="0" sz="2300">
                <a:solidFill>
                  <a:srgbClr val="626F51"/>
                </a:solidFill>
                <a:latin typeface="Georgia"/>
                <a:cs typeface="Georgia"/>
              </a:rPr>
              <a:t>Everyday,</a:t>
            </a:r>
            <a:r>
              <a:rPr dirty="0" sz="230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2300">
                <a:solidFill>
                  <a:srgbClr val="626F51"/>
                </a:solidFill>
                <a:latin typeface="Georgia"/>
                <a:cs typeface="Georgia"/>
              </a:rPr>
              <a:t>a new</a:t>
            </a:r>
            <a:r>
              <a:rPr dirty="0" sz="230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2300">
                <a:solidFill>
                  <a:srgbClr val="626F51"/>
                </a:solidFill>
                <a:latin typeface="Georgia"/>
                <a:cs typeface="Georgia"/>
              </a:rPr>
              <a:t>superstar</a:t>
            </a:r>
            <a:r>
              <a:rPr dirty="0" sz="2300" spc="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2300">
                <a:solidFill>
                  <a:srgbClr val="626F51"/>
                </a:solidFill>
                <a:latin typeface="Georgia"/>
                <a:cs typeface="Georgia"/>
              </a:rPr>
              <a:t>starts</a:t>
            </a:r>
            <a:r>
              <a:rPr dirty="0" sz="2300" spc="-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2300" spc="-10">
                <a:solidFill>
                  <a:srgbClr val="626F51"/>
                </a:solidFill>
                <a:latin typeface="Georgia"/>
                <a:cs typeface="Georgia"/>
              </a:rPr>
              <a:t>their</a:t>
            </a:r>
            <a:r>
              <a:rPr dirty="0" sz="2300">
                <a:solidFill>
                  <a:srgbClr val="626F51"/>
                </a:solidFill>
                <a:latin typeface="Georgia"/>
                <a:cs typeface="Georgia"/>
              </a:rPr>
              <a:t>	journey</a:t>
            </a:r>
            <a:r>
              <a:rPr dirty="0" sz="230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2300" spc="-25">
                <a:solidFill>
                  <a:srgbClr val="626F51"/>
                </a:solidFill>
                <a:latin typeface="Georgia"/>
                <a:cs typeface="Georgia"/>
              </a:rPr>
              <a:t>on </a:t>
            </a:r>
            <a:r>
              <a:rPr dirty="0" sz="2300">
                <a:solidFill>
                  <a:srgbClr val="626F51"/>
                </a:solidFill>
                <a:latin typeface="Georgia"/>
                <a:cs typeface="Georgia"/>
              </a:rPr>
              <a:t>NFT-</a:t>
            </a:r>
            <a:r>
              <a:rPr dirty="0" sz="2300" spc="-10">
                <a:solidFill>
                  <a:srgbClr val="626F51"/>
                </a:solidFill>
                <a:latin typeface="Georgia"/>
                <a:cs typeface="Georgia"/>
              </a:rPr>
              <a:t>tradingcards.biz.</a:t>
            </a:r>
            <a:endParaRPr sz="2300">
              <a:latin typeface="Georgia"/>
              <a:cs typeface="Georgi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7947" y="6268973"/>
            <a:ext cx="223265" cy="1242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753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/>
              <a:t>Creating</a:t>
            </a:r>
            <a:r>
              <a:rPr dirty="0" sz="2300" spc="-20"/>
              <a:t> </a:t>
            </a:r>
            <a:r>
              <a:rPr dirty="0" sz="2300"/>
              <a:t>an</a:t>
            </a:r>
            <a:r>
              <a:rPr dirty="0" sz="2300" spc="-15"/>
              <a:t> </a:t>
            </a:r>
            <a:r>
              <a:rPr dirty="0" sz="2300" spc="-25"/>
              <a:t>NFT</a:t>
            </a:r>
            <a:endParaRPr sz="2300"/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300" spc="-10"/>
              <a:t>(Non-</a:t>
            </a:r>
            <a:r>
              <a:rPr dirty="0" sz="2300"/>
              <a:t>Fungible</a:t>
            </a:r>
            <a:r>
              <a:rPr dirty="0" sz="2300" spc="-10"/>
              <a:t> Token)</a:t>
            </a:r>
            <a:endParaRPr sz="2300"/>
          </a:p>
        </p:txBody>
      </p:sp>
      <p:sp>
        <p:nvSpPr>
          <p:cNvPr id="3" name="object 3" descr=""/>
          <p:cNvSpPr txBox="1"/>
          <p:nvPr/>
        </p:nvSpPr>
        <p:spPr>
          <a:xfrm>
            <a:off x="272288" y="2853943"/>
            <a:ext cx="4055110" cy="2490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Creating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NFT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Trading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Card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offers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numerous</a:t>
            </a:r>
            <a:r>
              <a:rPr dirty="0" sz="1150" spc="-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benefits,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such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as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supporting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charitable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causes,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engaging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fans,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generating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new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revenue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streams.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Through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NFT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sales,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funds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can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be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raised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for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important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charities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social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issues,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while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fans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enjoy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unique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digital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collectibles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exclusive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experiences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that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deepen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their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connection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with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creators.</a:t>
            </a:r>
            <a:endParaRPr sz="11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150">
              <a:latin typeface="Georgia"/>
              <a:cs typeface="Georgia"/>
            </a:endParaRPr>
          </a:p>
          <a:p>
            <a:pPr marL="12700" marR="14604">
              <a:lnSpc>
                <a:spcPct val="100000"/>
              </a:lnSpc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NFTs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also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provide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artists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with</a:t>
            </a:r>
            <a:r>
              <a:rPr dirty="0" sz="1150" spc="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new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revenue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opportunities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and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ensure</a:t>
            </a:r>
            <a:r>
              <a:rPr dirty="0" sz="1150" spc="-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ongoing</a:t>
            </a:r>
            <a:r>
              <a:rPr dirty="0" sz="1150" spc="-5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royalties</a:t>
            </a:r>
            <a:r>
              <a:rPr dirty="0" sz="1150" spc="-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from</a:t>
            </a:r>
            <a:r>
              <a:rPr dirty="0" sz="1150" spc="-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secondary</a:t>
            </a:r>
            <a:r>
              <a:rPr dirty="0" sz="1150" spc="-5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sales.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Additionally,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they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offer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secure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digital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ownership,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transparent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transaction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histories,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investment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opportunities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as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digital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assets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appreciate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in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value.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Beyond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monetization,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NFTs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foster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creativity,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innovation,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community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building,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serving</a:t>
            </a:r>
            <a:r>
              <a:rPr dirty="0" sz="1150" spc="-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as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50">
                <a:solidFill>
                  <a:srgbClr val="626F51"/>
                </a:solidFill>
                <a:latin typeface="Georgia"/>
                <a:cs typeface="Georgia"/>
              </a:rPr>
              <a:t>a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new</a:t>
            </a:r>
            <a:r>
              <a:rPr dirty="0" sz="1150" spc="-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artistic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medium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encouraging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user-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generated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content.</a:t>
            </a:r>
            <a:endParaRPr sz="1150">
              <a:latin typeface="Georgia"/>
              <a:cs typeface="Georgi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464558" y="1057655"/>
            <a:ext cx="5594350" cy="4916170"/>
            <a:chOff x="4464558" y="1057655"/>
            <a:chExt cx="5594350" cy="491617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3892" y="1057655"/>
              <a:ext cx="4064508" cy="344576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1032" y="3543300"/>
              <a:ext cx="2430779" cy="243001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4558" y="2039112"/>
              <a:ext cx="2439161" cy="24399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6820" y="1282700"/>
            <a:ext cx="2372360" cy="3778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95350" algn="l"/>
              </a:tabLst>
            </a:pPr>
            <a:r>
              <a:rPr dirty="0" sz="2300" spc="160"/>
              <a:t>Meet</a:t>
            </a:r>
            <a:r>
              <a:rPr dirty="0" sz="2300"/>
              <a:t>	</a:t>
            </a:r>
            <a:r>
              <a:rPr dirty="0" u="heavy" sz="2300" spc="160">
                <a:uFill>
                  <a:solidFill>
                    <a:srgbClr val="626F52"/>
                  </a:solidFill>
                </a:uFill>
              </a:rPr>
              <a:t>the</a:t>
            </a:r>
            <a:r>
              <a:rPr dirty="0" u="heavy" sz="2300" spc="-310">
                <a:uFill>
                  <a:solidFill>
                    <a:srgbClr val="626F52"/>
                  </a:solidFill>
                </a:uFill>
              </a:rPr>
              <a:t> </a:t>
            </a:r>
            <a:r>
              <a:rPr dirty="0" u="none" sz="2300" spc="245"/>
              <a:t> </a:t>
            </a:r>
            <a:r>
              <a:rPr dirty="0" u="none" sz="2300" spc="160"/>
              <a:t>Team </a:t>
            </a:r>
            <a:endParaRPr sz="2300"/>
          </a:p>
        </p:txBody>
      </p:sp>
      <p:sp>
        <p:nvSpPr>
          <p:cNvPr id="3" name="object 3" descr=""/>
          <p:cNvSpPr txBox="1"/>
          <p:nvPr/>
        </p:nvSpPr>
        <p:spPr>
          <a:xfrm>
            <a:off x="2336545" y="3377438"/>
            <a:ext cx="1629410" cy="19627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Charles</a:t>
            </a:r>
            <a:r>
              <a:rPr dirty="0" sz="1150" spc="-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(Chuck)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O’Neill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has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spent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past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26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years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creating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and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founding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new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healthcare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companies,</a:t>
            </a:r>
            <a:r>
              <a:rPr dirty="0" sz="1150" spc="-6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new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departments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for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existing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healthcare</a:t>
            </a:r>
            <a:r>
              <a:rPr dirty="0" sz="1150" spc="-6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companies,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consulting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with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new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emerging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healthcare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entities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to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grow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their businesses.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350261" y="2929474"/>
            <a:ext cx="1342390" cy="3448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7150">
              <a:lnSpc>
                <a:spcPts val="1370"/>
              </a:lnSpc>
              <a:spcBef>
                <a:spcPts val="105"/>
              </a:spcBef>
            </a:pPr>
            <a:r>
              <a:rPr dirty="0" sz="1150" b="1">
                <a:latin typeface="Georgia"/>
                <a:cs typeface="Georgia"/>
              </a:rPr>
              <a:t>Charles</a:t>
            </a:r>
            <a:r>
              <a:rPr dirty="0" sz="1150" spc="-45" b="1">
                <a:latin typeface="Georgia"/>
                <a:cs typeface="Georgia"/>
              </a:rPr>
              <a:t> </a:t>
            </a:r>
            <a:r>
              <a:rPr dirty="0" sz="1150" spc="-10" b="1">
                <a:latin typeface="Georgia"/>
                <a:cs typeface="Georgia"/>
              </a:rPr>
              <a:t>O’Neill</a:t>
            </a:r>
            <a:endParaRPr sz="1150">
              <a:latin typeface="Georgia"/>
              <a:cs typeface="Georgia"/>
            </a:endParaRPr>
          </a:p>
          <a:p>
            <a:pPr algn="r" marR="5080">
              <a:lnSpc>
                <a:spcPts val="1130"/>
              </a:lnSpc>
            </a:pPr>
            <a:r>
              <a:rPr dirty="0" sz="950" spc="10">
                <a:latin typeface="Georgia"/>
                <a:cs typeface="Georgia"/>
              </a:rPr>
              <a:t>Partner/Board</a:t>
            </a:r>
            <a:r>
              <a:rPr dirty="0" sz="950" spc="90">
                <a:latin typeface="Georgia"/>
                <a:cs typeface="Georgia"/>
              </a:rPr>
              <a:t> </a:t>
            </a:r>
            <a:r>
              <a:rPr dirty="0" sz="950" spc="-10">
                <a:latin typeface="Georgia"/>
                <a:cs typeface="Georgia"/>
              </a:rPr>
              <a:t>Member</a:t>
            </a:r>
            <a:endParaRPr sz="950">
              <a:latin typeface="Georgia"/>
              <a:cs typeface="Georg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201195" y="3362290"/>
            <a:ext cx="1632585" cy="14344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Kerry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Van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Iseghem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work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experience</a:t>
            </a:r>
            <a:r>
              <a:rPr dirty="0" sz="1150" spc="-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includes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serving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as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Chief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Executive</a:t>
            </a:r>
            <a:r>
              <a:rPr dirty="0" sz="1150" spc="-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Officer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and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Chief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Operating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Officer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at</a:t>
            </a:r>
            <a:r>
              <a:rPr dirty="0" sz="1150" spc="-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O'Neill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Marketing,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where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he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also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serves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as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50">
                <a:solidFill>
                  <a:srgbClr val="626F51"/>
                </a:solidFill>
                <a:latin typeface="Georgia"/>
                <a:cs typeface="Georgia"/>
              </a:rPr>
              <a:t>a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share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holding</a:t>
            </a:r>
            <a:r>
              <a:rPr dirty="0" sz="1150" spc="-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Partner.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4108703" y="2116073"/>
            <a:ext cx="1849755" cy="4351020"/>
          </a:xfrm>
          <a:custGeom>
            <a:avLst/>
            <a:gdLst/>
            <a:ahLst/>
            <a:cxnLst/>
            <a:rect l="l" t="t" r="r" b="b"/>
            <a:pathLst>
              <a:path w="1849754" h="4351020">
                <a:moveTo>
                  <a:pt x="0" y="924305"/>
                </a:moveTo>
                <a:lnTo>
                  <a:pt x="1202" y="876736"/>
                </a:lnTo>
                <a:lnTo>
                  <a:pt x="4771" y="829791"/>
                </a:lnTo>
                <a:lnTo>
                  <a:pt x="10648" y="783529"/>
                </a:lnTo>
                <a:lnTo>
                  <a:pt x="18776" y="738008"/>
                </a:lnTo>
                <a:lnTo>
                  <a:pt x="29095" y="693287"/>
                </a:lnTo>
                <a:lnTo>
                  <a:pt x="41549" y="649423"/>
                </a:lnTo>
                <a:lnTo>
                  <a:pt x="56079" y="606474"/>
                </a:lnTo>
                <a:lnTo>
                  <a:pt x="72628" y="564499"/>
                </a:lnTo>
                <a:lnTo>
                  <a:pt x="91136" y="523555"/>
                </a:lnTo>
                <a:lnTo>
                  <a:pt x="111546" y="483700"/>
                </a:lnTo>
                <a:lnTo>
                  <a:pt x="133800" y="444993"/>
                </a:lnTo>
                <a:lnTo>
                  <a:pt x="157841" y="407491"/>
                </a:lnTo>
                <a:lnTo>
                  <a:pt x="183609" y="371253"/>
                </a:lnTo>
                <a:lnTo>
                  <a:pt x="211047" y="336336"/>
                </a:lnTo>
                <a:lnTo>
                  <a:pt x="240096" y="302799"/>
                </a:lnTo>
                <a:lnTo>
                  <a:pt x="270700" y="270700"/>
                </a:lnTo>
                <a:lnTo>
                  <a:pt x="302799" y="240096"/>
                </a:lnTo>
                <a:lnTo>
                  <a:pt x="336336" y="211047"/>
                </a:lnTo>
                <a:lnTo>
                  <a:pt x="371253" y="183609"/>
                </a:lnTo>
                <a:lnTo>
                  <a:pt x="407491" y="157841"/>
                </a:lnTo>
                <a:lnTo>
                  <a:pt x="444993" y="133800"/>
                </a:lnTo>
                <a:lnTo>
                  <a:pt x="483700" y="111546"/>
                </a:lnTo>
                <a:lnTo>
                  <a:pt x="523555" y="91136"/>
                </a:lnTo>
                <a:lnTo>
                  <a:pt x="564499" y="72628"/>
                </a:lnTo>
                <a:lnTo>
                  <a:pt x="606474" y="56079"/>
                </a:lnTo>
                <a:lnTo>
                  <a:pt x="649423" y="41549"/>
                </a:lnTo>
                <a:lnTo>
                  <a:pt x="693287" y="29095"/>
                </a:lnTo>
                <a:lnTo>
                  <a:pt x="738008" y="18776"/>
                </a:lnTo>
                <a:lnTo>
                  <a:pt x="783529" y="10648"/>
                </a:lnTo>
                <a:lnTo>
                  <a:pt x="829791" y="4771"/>
                </a:lnTo>
                <a:lnTo>
                  <a:pt x="876736" y="1202"/>
                </a:lnTo>
                <a:lnTo>
                  <a:pt x="924306" y="0"/>
                </a:lnTo>
                <a:lnTo>
                  <a:pt x="971945" y="1202"/>
                </a:lnTo>
                <a:lnTo>
                  <a:pt x="1018954" y="4771"/>
                </a:lnTo>
                <a:lnTo>
                  <a:pt x="1065277" y="10648"/>
                </a:lnTo>
                <a:lnTo>
                  <a:pt x="1110854" y="18776"/>
                </a:lnTo>
                <a:lnTo>
                  <a:pt x="1155628" y="29095"/>
                </a:lnTo>
                <a:lnTo>
                  <a:pt x="1199541" y="41549"/>
                </a:lnTo>
                <a:lnTo>
                  <a:pt x="1242536" y="56079"/>
                </a:lnTo>
                <a:lnTo>
                  <a:pt x="1284553" y="72628"/>
                </a:lnTo>
                <a:lnTo>
                  <a:pt x="1325536" y="91136"/>
                </a:lnTo>
                <a:lnTo>
                  <a:pt x="1365426" y="111546"/>
                </a:lnTo>
                <a:lnTo>
                  <a:pt x="1404165" y="133800"/>
                </a:lnTo>
                <a:lnTo>
                  <a:pt x="1441696" y="157841"/>
                </a:lnTo>
                <a:lnTo>
                  <a:pt x="1477961" y="183609"/>
                </a:lnTo>
                <a:lnTo>
                  <a:pt x="1512901" y="211047"/>
                </a:lnTo>
                <a:lnTo>
                  <a:pt x="1546460" y="240096"/>
                </a:lnTo>
                <a:lnTo>
                  <a:pt x="1578578" y="270700"/>
                </a:lnTo>
                <a:lnTo>
                  <a:pt x="1609198" y="302799"/>
                </a:lnTo>
                <a:lnTo>
                  <a:pt x="1638262" y="336336"/>
                </a:lnTo>
                <a:lnTo>
                  <a:pt x="1665713" y="371253"/>
                </a:lnTo>
                <a:lnTo>
                  <a:pt x="1691492" y="407491"/>
                </a:lnTo>
                <a:lnTo>
                  <a:pt x="1715542" y="444993"/>
                </a:lnTo>
                <a:lnTo>
                  <a:pt x="1737804" y="483700"/>
                </a:lnTo>
                <a:lnTo>
                  <a:pt x="1758220" y="523555"/>
                </a:lnTo>
                <a:lnTo>
                  <a:pt x="1776733" y="564499"/>
                </a:lnTo>
                <a:lnTo>
                  <a:pt x="1793286" y="606474"/>
                </a:lnTo>
                <a:lnTo>
                  <a:pt x="1807819" y="649423"/>
                </a:lnTo>
                <a:lnTo>
                  <a:pt x="1820275" y="693287"/>
                </a:lnTo>
                <a:lnTo>
                  <a:pt x="1830596" y="738008"/>
                </a:lnTo>
                <a:lnTo>
                  <a:pt x="1838724" y="783529"/>
                </a:lnTo>
                <a:lnTo>
                  <a:pt x="1844602" y="829791"/>
                </a:lnTo>
                <a:lnTo>
                  <a:pt x="1848171" y="876736"/>
                </a:lnTo>
                <a:lnTo>
                  <a:pt x="1849374" y="924305"/>
                </a:lnTo>
                <a:lnTo>
                  <a:pt x="1849374" y="3425952"/>
                </a:lnTo>
                <a:lnTo>
                  <a:pt x="1848171" y="3473591"/>
                </a:lnTo>
                <a:lnTo>
                  <a:pt x="1844602" y="3520600"/>
                </a:lnTo>
                <a:lnTo>
                  <a:pt x="1838724" y="3566923"/>
                </a:lnTo>
                <a:lnTo>
                  <a:pt x="1830596" y="3612500"/>
                </a:lnTo>
                <a:lnTo>
                  <a:pt x="1820275" y="3657274"/>
                </a:lnTo>
                <a:lnTo>
                  <a:pt x="1807819" y="3701187"/>
                </a:lnTo>
                <a:lnTo>
                  <a:pt x="1793286" y="3744182"/>
                </a:lnTo>
                <a:lnTo>
                  <a:pt x="1776733" y="3786199"/>
                </a:lnTo>
                <a:lnTo>
                  <a:pt x="1758220" y="3827182"/>
                </a:lnTo>
                <a:lnTo>
                  <a:pt x="1737804" y="3867072"/>
                </a:lnTo>
                <a:lnTo>
                  <a:pt x="1715542" y="3905811"/>
                </a:lnTo>
                <a:lnTo>
                  <a:pt x="1691492" y="3943342"/>
                </a:lnTo>
                <a:lnTo>
                  <a:pt x="1665713" y="3979607"/>
                </a:lnTo>
                <a:lnTo>
                  <a:pt x="1638262" y="4014547"/>
                </a:lnTo>
                <a:lnTo>
                  <a:pt x="1609198" y="4048106"/>
                </a:lnTo>
                <a:lnTo>
                  <a:pt x="1578578" y="4080224"/>
                </a:lnTo>
                <a:lnTo>
                  <a:pt x="1546460" y="4110844"/>
                </a:lnTo>
                <a:lnTo>
                  <a:pt x="1512901" y="4139908"/>
                </a:lnTo>
                <a:lnTo>
                  <a:pt x="1477961" y="4167359"/>
                </a:lnTo>
                <a:lnTo>
                  <a:pt x="1441696" y="4193138"/>
                </a:lnTo>
                <a:lnTo>
                  <a:pt x="1404165" y="4217188"/>
                </a:lnTo>
                <a:lnTo>
                  <a:pt x="1365426" y="4239450"/>
                </a:lnTo>
                <a:lnTo>
                  <a:pt x="1325536" y="4259866"/>
                </a:lnTo>
                <a:lnTo>
                  <a:pt x="1284553" y="4278379"/>
                </a:lnTo>
                <a:lnTo>
                  <a:pt x="1242536" y="4294932"/>
                </a:lnTo>
                <a:lnTo>
                  <a:pt x="1199541" y="4309465"/>
                </a:lnTo>
                <a:lnTo>
                  <a:pt x="1155628" y="4321921"/>
                </a:lnTo>
                <a:lnTo>
                  <a:pt x="1110854" y="4332242"/>
                </a:lnTo>
                <a:lnTo>
                  <a:pt x="1065277" y="4340370"/>
                </a:lnTo>
                <a:lnTo>
                  <a:pt x="1018954" y="4346248"/>
                </a:lnTo>
                <a:lnTo>
                  <a:pt x="971945" y="4349817"/>
                </a:lnTo>
                <a:lnTo>
                  <a:pt x="924306" y="4351020"/>
                </a:lnTo>
                <a:lnTo>
                  <a:pt x="876736" y="4349817"/>
                </a:lnTo>
                <a:lnTo>
                  <a:pt x="829791" y="4346248"/>
                </a:lnTo>
                <a:lnTo>
                  <a:pt x="783529" y="4340370"/>
                </a:lnTo>
                <a:lnTo>
                  <a:pt x="738008" y="4332242"/>
                </a:lnTo>
                <a:lnTo>
                  <a:pt x="693287" y="4321921"/>
                </a:lnTo>
                <a:lnTo>
                  <a:pt x="649423" y="4309465"/>
                </a:lnTo>
                <a:lnTo>
                  <a:pt x="606474" y="4294932"/>
                </a:lnTo>
                <a:lnTo>
                  <a:pt x="564499" y="4278379"/>
                </a:lnTo>
                <a:lnTo>
                  <a:pt x="523555" y="4259866"/>
                </a:lnTo>
                <a:lnTo>
                  <a:pt x="483700" y="4239450"/>
                </a:lnTo>
                <a:lnTo>
                  <a:pt x="444993" y="4217188"/>
                </a:lnTo>
                <a:lnTo>
                  <a:pt x="407491" y="4193138"/>
                </a:lnTo>
                <a:lnTo>
                  <a:pt x="371253" y="4167359"/>
                </a:lnTo>
                <a:lnTo>
                  <a:pt x="336336" y="4139908"/>
                </a:lnTo>
                <a:lnTo>
                  <a:pt x="302799" y="4110844"/>
                </a:lnTo>
                <a:lnTo>
                  <a:pt x="270700" y="4080224"/>
                </a:lnTo>
                <a:lnTo>
                  <a:pt x="240096" y="4048106"/>
                </a:lnTo>
                <a:lnTo>
                  <a:pt x="211047" y="4014547"/>
                </a:lnTo>
                <a:lnTo>
                  <a:pt x="183609" y="3979607"/>
                </a:lnTo>
                <a:lnTo>
                  <a:pt x="157841" y="3943342"/>
                </a:lnTo>
                <a:lnTo>
                  <a:pt x="133800" y="3905811"/>
                </a:lnTo>
                <a:lnTo>
                  <a:pt x="111546" y="3867072"/>
                </a:lnTo>
                <a:lnTo>
                  <a:pt x="91136" y="3827182"/>
                </a:lnTo>
                <a:lnTo>
                  <a:pt x="72628" y="3786199"/>
                </a:lnTo>
                <a:lnTo>
                  <a:pt x="56079" y="3744182"/>
                </a:lnTo>
                <a:lnTo>
                  <a:pt x="41549" y="3701187"/>
                </a:lnTo>
                <a:lnTo>
                  <a:pt x="29095" y="3657274"/>
                </a:lnTo>
                <a:lnTo>
                  <a:pt x="18776" y="3612500"/>
                </a:lnTo>
                <a:lnTo>
                  <a:pt x="10648" y="3566923"/>
                </a:lnTo>
                <a:lnTo>
                  <a:pt x="4771" y="3520600"/>
                </a:lnTo>
                <a:lnTo>
                  <a:pt x="1202" y="3473591"/>
                </a:lnTo>
                <a:lnTo>
                  <a:pt x="0" y="3425952"/>
                </a:lnTo>
                <a:lnTo>
                  <a:pt x="0" y="924305"/>
                </a:lnTo>
                <a:close/>
              </a:path>
            </a:pathLst>
          </a:custGeom>
          <a:ln w="31432">
            <a:solidFill>
              <a:srgbClr val="FC7D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4277376" y="2929622"/>
            <a:ext cx="1479550" cy="3448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370"/>
              </a:lnSpc>
              <a:spcBef>
                <a:spcPts val="105"/>
              </a:spcBef>
            </a:pPr>
            <a:r>
              <a:rPr dirty="0" sz="1150" b="1">
                <a:latin typeface="Georgia"/>
                <a:cs typeface="Georgia"/>
              </a:rPr>
              <a:t>Kerry</a:t>
            </a:r>
            <a:r>
              <a:rPr dirty="0" sz="1150" spc="-45" b="1">
                <a:latin typeface="Georgia"/>
                <a:cs typeface="Georgia"/>
              </a:rPr>
              <a:t> </a:t>
            </a:r>
            <a:r>
              <a:rPr dirty="0" sz="1150" b="1">
                <a:latin typeface="Georgia"/>
                <a:cs typeface="Georgia"/>
              </a:rPr>
              <a:t>Van</a:t>
            </a:r>
            <a:r>
              <a:rPr dirty="0" sz="1150" spc="-30" b="1">
                <a:latin typeface="Georgia"/>
                <a:cs typeface="Georgia"/>
              </a:rPr>
              <a:t> </a:t>
            </a:r>
            <a:r>
              <a:rPr dirty="0" sz="1150" spc="-10" b="1">
                <a:latin typeface="Georgia"/>
                <a:cs typeface="Georgia"/>
              </a:rPr>
              <a:t>Iseghem</a:t>
            </a:r>
            <a:endParaRPr sz="1150">
              <a:latin typeface="Georgia"/>
              <a:cs typeface="Georgia"/>
            </a:endParaRPr>
          </a:p>
          <a:p>
            <a:pPr algn="ctr" marR="30480">
              <a:lnSpc>
                <a:spcPts val="1130"/>
              </a:lnSpc>
            </a:pPr>
            <a:r>
              <a:rPr dirty="0" sz="950">
                <a:latin typeface="Georgia"/>
                <a:cs typeface="Georgia"/>
              </a:rPr>
              <a:t>Partner</a:t>
            </a:r>
            <a:r>
              <a:rPr dirty="0" sz="950" spc="105">
                <a:latin typeface="Georgia"/>
                <a:cs typeface="Georgia"/>
              </a:rPr>
              <a:t> </a:t>
            </a:r>
            <a:r>
              <a:rPr dirty="0" sz="950" spc="-10">
                <a:latin typeface="Georgia"/>
                <a:cs typeface="Georgia"/>
              </a:rPr>
              <a:t>Member</a:t>
            </a:r>
            <a:endParaRPr sz="950">
              <a:latin typeface="Georgia"/>
              <a:cs typeface="Georg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57181" y="3413252"/>
            <a:ext cx="1683385" cy="17862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Jim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led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launch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of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new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businesses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 and</a:t>
            </a:r>
            <a:r>
              <a:rPr dirty="0" sz="1150" spc="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new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departments</a:t>
            </a:r>
            <a:r>
              <a:rPr dirty="0" sz="1150" spc="-6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and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developed</a:t>
            </a:r>
            <a:r>
              <a:rPr dirty="0" sz="1150" spc="-6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innovative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business</a:t>
            </a:r>
            <a:r>
              <a:rPr dirty="0" sz="1150" spc="-6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solutions</a:t>
            </a:r>
            <a:r>
              <a:rPr dirty="0" sz="1150" spc="-6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during 36-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years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of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service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as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an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award-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winning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broadcast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print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journalist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and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broadcast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industry executive.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056376" y="2116073"/>
            <a:ext cx="1872614" cy="4351020"/>
          </a:xfrm>
          <a:custGeom>
            <a:avLst/>
            <a:gdLst/>
            <a:ahLst/>
            <a:cxnLst/>
            <a:rect l="l" t="t" r="r" b="b"/>
            <a:pathLst>
              <a:path w="1872615" h="4351020">
                <a:moveTo>
                  <a:pt x="0" y="936498"/>
                </a:moveTo>
                <a:lnTo>
                  <a:pt x="1218" y="888289"/>
                </a:lnTo>
                <a:lnTo>
                  <a:pt x="4832" y="840716"/>
                </a:lnTo>
                <a:lnTo>
                  <a:pt x="10785" y="793835"/>
                </a:lnTo>
                <a:lnTo>
                  <a:pt x="19017" y="747708"/>
                </a:lnTo>
                <a:lnTo>
                  <a:pt x="29469" y="702391"/>
                </a:lnTo>
                <a:lnTo>
                  <a:pt x="42082" y="657943"/>
                </a:lnTo>
                <a:lnTo>
                  <a:pt x="56797" y="614424"/>
                </a:lnTo>
                <a:lnTo>
                  <a:pt x="73556" y="571892"/>
                </a:lnTo>
                <a:lnTo>
                  <a:pt x="92300" y="530406"/>
                </a:lnTo>
                <a:lnTo>
                  <a:pt x="112969" y="490025"/>
                </a:lnTo>
                <a:lnTo>
                  <a:pt x="135506" y="450807"/>
                </a:lnTo>
                <a:lnTo>
                  <a:pt x="159850" y="412812"/>
                </a:lnTo>
                <a:lnTo>
                  <a:pt x="185943" y="376097"/>
                </a:lnTo>
                <a:lnTo>
                  <a:pt x="213727" y="340721"/>
                </a:lnTo>
                <a:lnTo>
                  <a:pt x="243142" y="306744"/>
                </a:lnTo>
                <a:lnTo>
                  <a:pt x="274129" y="274224"/>
                </a:lnTo>
                <a:lnTo>
                  <a:pt x="306630" y="243220"/>
                </a:lnTo>
                <a:lnTo>
                  <a:pt x="340586" y="213791"/>
                </a:lnTo>
                <a:lnTo>
                  <a:pt x="375937" y="185994"/>
                </a:lnTo>
                <a:lnTo>
                  <a:pt x="412625" y="159890"/>
                </a:lnTo>
                <a:lnTo>
                  <a:pt x="450592" y="135537"/>
                </a:lnTo>
                <a:lnTo>
                  <a:pt x="489778" y="112993"/>
                </a:lnTo>
                <a:lnTo>
                  <a:pt x="530124" y="92317"/>
                </a:lnTo>
                <a:lnTo>
                  <a:pt x="571571" y="73568"/>
                </a:lnTo>
                <a:lnTo>
                  <a:pt x="614061" y="56805"/>
                </a:lnTo>
                <a:lnTo>
                  <a:pt x="657534" y="42087"/>
                </a:lnTo>
                <a:lnTo>
                  <a:pt x="701933" y="29472"/>
                </a:lnTo>
                <a:lnTo>
                  <a:pt x="747197" y="19018"/>
                </a:lnTo>
                <a:lnTo>
                  <a:pt x="793268" y="10786"/>
                </a:lnTo>
                <a:lnTo>
                  <a:pt x="840088" y="4833"/>
                </a:lnTo>
                <a:lnTo>
                  <a:pt x="887596" y="1218"/>
                </a:lnTo>
                <a:lnTo>
                  <a:pt x="935736" y="0"/>
                </a:lnTo>
                <a:lnTo>
                  <a:pt x="983944" y="1218"/>
                </a:lnTo>
                <a:lnTo>
                  <a:pt x="1031517" y="4833"/>
                </a:lnTo>
                <a:lnTo>
                  <a:pt x="1078398" y="10786"/>
                </a:lnTo>
                <a:lnTo>
                  <a:pt x="1124525" y="19018"/>
                </a:lnTo>
                <a:lnTo>
                  <a:pt x="1169842" y="29472"/>
                </a:lnTo>
                <a:lnTo>
                  <a:pt x="1214290" y="42087"/>
                </a:lnTo>
                <a:lnTo>
                  <a:pt x="1257809" y="56805"/>
                </a:lnTo>
                <a:lnTo>
                  <a:pt x="1300341" y="73568"/>
                </a:lnTo>
                <a:lnTo>
                  <a:pt x="1341827" y="92317"/>
                </a:lnTo>
                <a:lnTo>
                  <a:pt x="1382208" y="112993"/>
                </a:lnTo>
                <a:lnTo>
                  <a:pt x="1421426" y="135537"/>
                </a:lnTo>
                <a:lnTo>
                  <a:pt x="1459421" y="159890"/>
                </a:lnTo>
                <a:lnTo>
                  <a:pt x="1496136" y="185994"/>
                </a:lnTo>
                <a:lnTo>
                  <a:pt x="1531512" y="213791"/>
                </a:lnTo>
                <a:lnTo>
                  <a:pt x="1565489" y="243220"/>
                </a:lnTo>
                <a:lnTo>
                  <a:pt x="1598009" y="274224"/>
                </a:lnTo>
                <a:lnTo>
                  <a:pt x="1629013" y="306744"/>
                </a:lnTo>
                <a:lnTo>
                  <a:pt x="1658442" y="340721"/>
                </a:lnTo>
                <a:lnTo>
                  <a:pt x="1686239" y="376097"/>
                </a:lnTo>
                <a:lnTo>
                  <a:pt x="1712343" y="412812"/>
                </a:lnTo>
                <a:lnTo>
                  <a:pt x="1736696" y="450807"/>
                </a:lnTo>
                <a:lnTo>
                  <a:pt x="1759240" y="490025"/>
                </a:lnTo>
                <a:lnTo>
                  <a:pt x="1779916" y="530406"/>
                </a:lnTo>
                <a:lnTo>
                  <a:pt x="1798665" y="571892"/>
                </a:lnTo>
                <a:lnTo>
                  <a:pt x="1815428" y="614424"/>
                </a:lnTo>
                <a:lnTo>
                  <a:pt x="1830146" y="657943"/>
                </a:lnTo>
                <a:lnTo>
                  <a:pt x="1842761" y="702391"/>
                </a:lnTo>
                <a:lnTo>
                  <a:pt x="1853215" y="747708"/>
                </a:lnTo>
                <a:lnTo>
                  <a:pt x="1861447" y="793835"/>
                </a:lnTo>
                <a:lnTo>
                  <a:pt x="1867400" y="840716"/>
                </a:lnTo>
                <a:lnTo>
                  <a:pt x="1871015" y="888289"/>
                </a:lnTo>
                <a:lnTo>
                  <a:pt x="1872233" y="936497"/>
                </a:lnTo>
                <a:lnTo>
                  <a:pt x="1872233" y="3414522"/>
                </a:lnTo>
                <a:lnTo>
                  <a:pt x="1871015" y="3462730"/>
                </a:lnTo>
                <a:lnTo>
                  <a:pt x="1867400" y="3510303"/>
                </a:lnTo>
                <a:lnTo>
                  <a:pt x="1861447" y="3557184"/>
                </a:lnTo>
                <a:lnTo>
                  <a:pt x="1853215" y="3603311"/>
                </a:lnTo>
                <a:lnTo>
                  <a:pt x="1842761" y="3648628"/>
                </a:lnTo>
                <a:lnTo>
                  <a:pt x="1830146" y="3693076"/>
                </a:lnTo>
                <a:lnTo>
                  <a:pt x="1815428" y="3736595"/>
                </a:lnTo>
                <a:lnTo>
                  <a:pt x="1798665" y="3779127"/>
                </a:lnTo>
                <a:lnTo>
                  <a:pt x="1779916" y="3820613"/>
                </a:lnTo>
                <a:lnTo>
                  <a:pt x="1759240" y="3860994"/>
                </a:lnTo>
                <a:lnTo>
                  <a:pt x="1736696" y="3900212"/>
                </a:lnTo>
                <a:lnTo>
                  <a:pt x="1712343" y="3938207"/>
                </a:lnTo>
                <a:lnTo>
                  <a:pt x="1686239" y="3974922"/>
                </a:lnTo>
                <a:lnTo>
                  <a:pt x="1658442" y="4010298"/>
                </a:lnTo>
                <a:lnTo>
                  <a:pt x="1629013" y="4044275"/>
                </a:lnTo>
                <a:lnTo>
                  <a:pt x="1598009" y="4076795"/>
                </a:lnTo>
                <a:lnTo>
                  <a:pt x="1565489" y="4107799"/>
                </a:lnTo>
                <a:lnTo>
                  <a:pt x="1531512" y="4137228"/>
                </a:lnTo>
                <a:lnTo>
                  <a:pt x="1496136" y="4165025"/>
                </a:lnTo>
                <a:lnTo>
                  <a:pt x="1459421" y="4191129"/>
                </a:lnTo>
                <a:lnTo>
                  <a:pt x="1421426" y="4215482"/>
                </a:lnTo>
                <a:lnTo>
                  <a:pt x="1382208" y="4238026"/>
                </a:lnTo>
                <a:lnTo>
                  <a:pt x="1341827" y="4258702"/>
                </a:lnTo>
                <a:lnTo>
                  <a:pt x="1300341" y="4277451"/>
                </a:lnTo>
                <a:lnTo>
                  <a:pt x="1257809" y="4294214"/>
                </a:lnTo>
                <a:lnTo>
                  <a:pt x="1214290" y="4308932"/>
                </a:lnTo>
                <a:lnTo>
                  <a:pt x="1169842" y="4321547"/>
                </a:lnTo>
                <a:lnTo>
                  <a:pt x="1124525" y="4332001"/>
                </a:lnTo>
                <a:lnTo>
                  <a:pt x="1078398" y="4340233"/>
                </a:lnTo>
                <a:lnTo>
                  <a:pt x="1031517" y="4346186"/>
                </a:lnTo>
                <a:lnTo>
                  <a:pt x="983944" y="4349801"/>
                </a:lnTo>
                <a:lnTo>
                  <a:pt x="935736" y="4351020"/>
                </a:lnTo>
                <a:lnTo>
                  <a:pt x="887596" y="4349801"/>
                </a:lnTo>
                <a:lnTo>
                  <a:pt x="840088" y="4346186"/>
                </a:lnTo>
                <a:lnTo>
                  <a:pt x="793268" y="4340233"/>
                </a:lnTo>
                <a:lnTo>
                  <a:pt x="747197" y="4332001"/>
                </a:lnTo>
                <a:lnTo>
                  <a:pt x="701933" y="4321547"/>
                </a:lnTo>
                <a:lnTo>
                  <a:pt x="657534" y="4308932"/>
                </a:lnTo>
                <a:lnTo>
                  <a:pt x="614061" y="4294214"/>
                </a:lnTo>
                <a:lnTo>
                  <a:pt x="571571" y="4277451"/>
                </a:lnTo>
                <a:lnTo>
                  <a:pt x="530124" y="4258702"/>
                </a:lnTo>
                <a:lnTo>
                  <a:pt x="489778" y="4238026"/>
                </a:lnTo>
                <a:lnTo>
                  <a:pt x="450592" y="4215482"/>
                </a:lnTo>
                <a:lnTo>
                  <a:pt x="412625" y="4191129"/>
                </a:lnTo>
                <a:lnTo>
                  <a:pt x="375937" y="4165025"/>
                </a:lnTo>
                <a:lnTo>
                  <a:pt x="340586" y="4137228"/>
                </a:lnTo>
                <a:lnTo>
                  <a:pt x="306630" y="4107799"/>
                </a:lnTo>
                <a:lnTo>
                  <a:pt x="274129" y="4076795"/>
                </a:lnTo>
                <a:lnTo>
                  <a:pt x="243142" y="4044275"/>
                </a:lnTo>
                <a:lnTo>
                  <a:pt x="213727" y="4010298"/>
                </a:lnTo>
                <a:lnTo>
                  <a:pt x="185943" y="3974922"/>
                </a:lnTo>
                <a:lnTo>
                  <a:pt x="159850" y="3938207"/>
                </a:lnTo>
                <a:lnTo>
                  <a:pt x="135506" y="3900212"/>
                </a:lnTo>
                <a:lnTo>
                  <a:pt x="112969" y="3860994"/>
                </a:lnTo>
                <a:lnTo>
                  <a:pt x="92300" y="3820613"/>
                </a:lnTo>
                <a:lnTo>
                  <a:pt x="73556" y="3779127"/>
                </a:lnTo>
                <a:lnTo>
                  <a:pt x="56797" y="3736595"/>
                </a:lnTo>
                <a:lnTo>
                  <a:pt x="42082" y="3693076"/>
                </a:lnTo>
                <a:lnTo>
                  <a:pt x="29469" y="3648628"/>
                </a:lnTo>
                <a:lnTo>
                  <a:pt x="19017" y="3603311"/>
                </a:lnTo>
                <a:lnTo>
                  <a:pt x="10785" y="3557184"/>
                </a:lnTo>
                <a:lnTo>
                  <a:pt x="4832" y="3510303"/>
                </a:lnTo>
                <a:lnTo>
                  <a:pt x="1218" y="3462730"/>
                </a:lnTo>
                <a:lnTo>
                  <a:pt x="0" y="3414522"/>
                </a:lnTo>
                <a:lnTo>
                  <a:pt x="0" y="936498"/>
                </a:lnTo>
                <a:close/>
              </a:path>
            </a:pathLst>
          </a:custGeom>
          <a:ln w="31432">
            <a:solidFill>
              <a:srgbClr val="FC7D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6484378" y="2929389"/>
            <a:ext cx="947419" cy="3448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5875">
              <a:lnSpc>
                <a:spcPts val="1370"/>
              </a:lnSpc>
              <a:spcBef>
                <a:spcPts val="105"/>
              </a:spcBef>
            </a:pPr>
            <a:r>
              <a:rPr dirty="0" sz="1150" b="1">
                <a:latin typeface="Georgia"/>
                <a:cs typeface="Georgia"/>
              </a:rPr>
              <a:t>Jim </a:t>
            </a:r>
            <a:r>
              <a:rPr dirty="0" sz="1150" spc="-10" b="1">
                <a:latin typeface="Georgia"/>
                <a:cs typeface="Georgia"/>
              </a:rPr>
              <a:t>Aroune</a:t>
            </a:r>
            <a:endParaRPr sz="1150">
              <a:latin typeface="Georgia"/>
              <a:cs typeface="Georgia"/>
            </a:endParaRPr>
          </a:p>
          <a:p>
            <a:pPr marL="12700">
              <a:lnSpc>
                <a:spcPts val="1130"/>
              </a:lnSpc>
            </a:pPr>
            <a:r>
              <a:rPr dirty="0" sz="950">
                <a:latin typeface="Georgia"/>
                <a:cs typeface="Georgia"/>
              </a:rPr>
              <a:t>Partner</a:t>
            </a:r>
            <a:r>
              <a:rPr dirty="0" sz="950" spc="105">
                <a:latin typeface="Georgia"/>
                <a:cs typeface="Georgia"/>
              </a:rPr>
              <a:t> </a:t>
            </a:r>
            <a:r>
              <a:rPr dirty="0" sz="950" spc="-10">
                <a:latin typeface="Georgia"/>
                <a:cs typeface="Georgia"/>
              </a:rPr>
              <a:t>Member</a:t>
            </a:r>
            <a:endParaRPr sz="950">
              <a:latin typeface="Georgia"/>
              <a:cs typeface="Georgi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143747" y="3386582"/>
            <a:ext cx="1609725" cy="19627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After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completing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his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undergrad</a:t>
            </a:r>
            <a:r>
              <a:rPr dirty="0" sz="1150" spc="-6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degree,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Denzel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spent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three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years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playing</a:t>
            </a:r>
            <a:r>
              <a:rPr dirty="0" sz="1150" spc="-5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professional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basketball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in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Europe.</a:t>
            </a:r>
            <a:endParaRPr sz="1150">
              <a:latin typeface="Georgia"/>
              <a:cs typeface="Georgia"/>
            </a:endParaRPr>
          </a:p>
          <a:p>
            <a:pPr marL="12700" marR="204470">
              <a:lnSpc>
                <a:spcPct val="100000"/>
              </a:lnSpc>
              <a:spcBef>
                <a:spcPts val="30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Denzel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completed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his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MBA,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with</a:t>
            </a:r>
            <a:r>
              <a:rPr dirty="0" sz="1150" spc="-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focus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on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Business</a:t>
            </a:r>
            <a:r>
              <a:rPr dirty="0" sz="1150" spc="-6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Analytics,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through</a:t>
            </a:r>
            <a:r>
              <a:rPr dirty="0" sz="1150" spc="-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St.</a:t>
            </a:r>
            <a:endParaRPr sz="1150">
              <a:latin typeface="Georgia"/>
              <a:cs typeface="Georgia"/>
            </a:endParaRPr>
          </a:p>
          <a:p>
            <a:pPr marL="12700" marR="188595">
              <a:lnSpc>
                <a:spcPct val="100000"/>
              </a:lnSpc>
              <a:spcBef>
                <a:spcPts val="25"/>
              </a:spcBef>
            </a:pP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Bonaventure’s</a:t>
            </a:r>
            <a:r>
              <a:rPr dirty="0" sz="1150" spc="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Online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MBA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Program.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8028431" y="2116073"/>
            <a:ext cx="1853564" cy="4351020"/>
          </a:xfrm>
          <a:custGeom>
            <a:avLst/>
            <a:gdLst/>
            <a:ahLst/>
            <a:cxnLst/>
            <a:rect l="l" t="t" r="r" b="b"/>
            <a:pathLst>
              <a:path w="1853565" h="4351020">
                <a:moveTo>
                  <a:pt x="0" y="926591"/>
                </a:moveTo>
                <a:lnTo>
                  <a:pt x="1206" y="878881"/>
                </a:lnTo>
                <a:lnTo>
                  <a:pt x="4788" y="831800"/>
                </a:lnTo>
                <a:lnTo>
                  <a:pt x="10686" y="785406"/>
                </a:lnTo>
                <a:lnTo>
                  <a:pt x="18843" y="739759"/>
                </a:lnTo>
                <a:lnTo>
                  <a:pt x="29198" y="694914"/>
                </a:lnTo>
                <a:lnTo>
                  <a:pt x="41695" y="650932"/>
                </a:lnTo>
                <a:lnTo>
                  <a:pt x="56274" y="607869"/>
                </a:lnTo>
                <a:lnTo>
                  <a:pt x="72878" y="565784"/>
                </a:lnTo>
                <a:lnTo>
                  <a:pt x="91447" y="524735"/>
                </a:lnTo>
                <a:lnTo>
                  <a:pt x="111923" y="484780"/>
                </a:lnTo>
                <a:lnTo>
                  <a:pt x="134248" y="445977"/>
                </a:lnTo>
                <a:lnTo>
                  <a:pt x="158363" y="408384"/>
                </a:lnTo>
                <a:lnTo>
                  <a:pt x="184210" y="372059"/>
                </a:lnTo>
                <a:lnTo>
                  <a:pt x="211730" y="337059"/>
                </a:lnTo>
                <a:lnTo>
                  <a:pt x="240866" y="303444"/>
                </a:lnTo>
                <a:lnTo>
                  <a:pt x="271557" y="271271"/>
                </a:lnTo>
                <a:lnTo>
                  <a:pt x="303747" y="240599"/>
                </a:lnTo>
                <a:lnTo>
                  <a:pt x="337376" y="211484"/>
                </a:lnTo>
                <a:lnTo>
                  <a:pt x="372386" y="183986"/>
                </a:lnTo>
                <a:lnTo>
                  <a:pt x="408719" y="158162"/>
                </a:lnTo>
                <a:lnTo>
                  <a:pt x="446316" y="134071"/>
                </a:lnTo>
                <a:lnTo>
                  <a:pt x="485118" y="111769"/>
                </a:lnTo>
                <a:lnTo>
                  <a:pt x="525068" y="91317"/>
                </a:lnTo>
                <a:lnTo>
                  <a:pt x="566106" y="72770"/>
                </a:lnTo>
                <a:lnTo>
                  <a:pt x="608175" y="56189"/>
                </a:lnTo>
                <a:lnTo>
                  <a:pt x="651215" y="41630"/>
                </a:lnTo>
                <a:lnTo>
                  <a:pt x="695169" y="29151"/>
                </a:lnTo>
                <a:lnTo>
                  <a:pt x="739977" y="18811"/>
                </a:lnTo>
                <a:lnTo>
                  <a:pt x="785582" y="10668"/>
                </a:lnTo>
                <a:lnTo>
                  <a:pt x="831925" y="4780"/>
                </a:lnTo>
                <a:lnTo>
                  <a:pt x="878948" y="1204"/>
                </a:lnTo>
                <a:lnTo>
                  <a:pt x="926591" y="0"/>
                </a:lnTo>
                <a:lnTo>
                  <a:pt x="974302" y="1204"/>
                </a:lnTo>
                <a:lnTo>
                  <a:pt x="1021383" y="4780"/>
                </a:lnTo>
                <a:lnTo>
                  <a:pt x="1067777" y="10668"/>
                </a:lnTo>
                <a:lnTo>
                  <a:pt x="1113424" y="18811"/>
                </a:lnTo>
                <a:lnTo>
                  <a:pt x="1158269" y="29151"/>
                </a:lnTo>
                <a:lnTo>
                  <a:pt x="1202251" y="41630"/>
                </a:lnTo>
                <a:lnTo>
                  <a:pt x="1245314" y="56189"/>
                </a:lnTo>
                <a:lnTo>
                  <a:pt x="1287398" y="72770"/>
                </a:lnTo>
                <a:lnTo>
                  <a:pt x="1328448" y="91317"/>
                </a:lnTo>
                <a:lnTo>
                  <a:pt x="1368403" y="111769"/>
                </a:lnTo>
                <a:lnTo>
                  <a:pt x="1407206" y="134071"/>
                </a:lnTo>
                <a:lnTo>
                  <a:pt x="1444799" y="158162"/>
                </a:lnTo>
                <a:lnTo>
                  <a:pt x="1481124" y="183986"/>
                </a:lnTo>
                <a:lnTo>
                  <a:pt x="1516124" y="211484"/>
                </a:lnTo>
                <a:lnTo>
                  <a:pt x="1549739" y="240599"/>
                </a:lnTo>
                <a:lnTo>
                  <a:pt x="1581911" y="271271"/>
                </a:lnTo>
                <a:lnTo>
                  <a:pt x="1612584" y="303444"/>
                </a:lnTo>
                <a:lnTo>
                  <a:pt x="1641699" y="337059"/>
                </a:lnTo>
                <a:lnTo>
                  <a:pt x="1669197" y="372059"/>
                </a:lnTo>
                <a:lnTo>
                  <a:pt x="1695021" y="408384"/>
                </a:lnTo>
                <a:lnTo>
                  <a:pt x="1719112" y="445977"/>
                </a:lnTo>
                <a:lnTo>
                  <a:pt x="1741414" y="484780"/>
                </a:lnTo>
                <a:lnTo>
                  <a:pt x="1761866" y="524735"/>
                </a:lnTo>
                <a:lnTo>
                  <a:pt x="1780412" y="565784"/>
                </a:lnTo>
                <a:lnTo>
                  <a:pt x="1796994" y="607869"/>
                </a:lnTo>
                <a:lnTo>
                  <a:pt x="1811553" y="650932"/>
                </a:lnTo>
                <a:lnTo>
                  <a:pt x="1824032" y="694914"/>
                </a:lnTo>
                <a:lnTo>
                  <a:pt x="1834372" y="739759"/>
                </a:lnTo>
                <a:lnTo>
                  <a:pt x="1842515" y="785406"/>
                </a:lnTo>
                <a:lnTo>
                  <a:pt x="1848403" y="831800"/>
                </a:lnTo>
                <a:lnTo>
                  <a:pt x="1851979" y="878881"/>
                </a:lnTo>
                <a:lnTo>
                  <a:pt x="1853183" y="926591"/>
                </a:lnTo>
                <a:lnTo>
                  <a:pt x="1853183" y="3424428"/>
                </a:lnTo>
                <a:lnTo>
                  <a:pt x="1851979" y="3472071"/>
                </a:lnTo>
                <a:lnTo>
                  <a:pt x="1848403" y="3519094"/>
                </a:lnTo>
                <a:lnTo>
                  <a:pt x="1842515" y="3565437"/>
                </a:lnTo>
                <a:lnTo>
                  <a:pt x="1834372" y="3611042"/>
                </a:lnTo>
                <a:lnTo>
                  <a:pt x="1824032" y="3655850"/>
                </a:lnTo>
                <a:lnTo>
                  <a:pt x="1811553" y="3699804"/>
                </a:lnTo>
                <a:lnTo>
                  <a:pt x="1796994" y="3742844"/>
                </a:lnTo>
                <a:lnTo>
                  <a:pt x="1780413" y="3784913"/>
                </a:lnTo>
                <a:lnTo>
                  <a:pt x="1761866" y="3825951"/>
                </a:lnTo>
                <a:lnTo>
                  <a:pt x="1741414" y="3865901"/>
                </a:lnTo>
                <a:lnTo>
                  <a:pt x="1719112" y="3904703"/>
                </a:lnTo>
                <a:lnTo>
                  <a:pt x="1695021" y="3942300"/>
                </a:lnTo>
                <a:lnTo>
                  <a:pt x="1669197" y="3978633"/>
                </a:lnTo>
                <a:lnTo>
                  <a:pt x="1641699" y="4013643"/>
                </a:lnTo>
                <a:lnTo>
                  <a:pt x="1612584" y="4047272"/>
                </a:lnTo>
                <a:lnTo>
                  <a:pt x="1581912" y="4079462"/>
                </a:lnTo>
                <a:lnTo>
                  <a:pt x="1549739" y="4110153"/>
                </a:lnTo>
                <a:lnTo>
                  <a:pt x="1516124" y="4139289"/>
                </a:lnTo>
                <a:lnTo>
                  <a:pt x="1481124" y="4166809"/>
                </a:lnTo>
                <a:lnTo>
                  <a:pt x="1444799" y="4192656"/>
                </a:lnTo>
                <a:lnTo>
                  <a:pt x="1407206" y="4216771"/>
                </a:lnTo>
                <a:lnTo>
                  <a:pt x="1368403" y="4239096"/>
                </a:lnTo>
                <a:lnTo>
                  <a:pt x="1328448" y="4259572"/>
                </a:lnTo>
                <a:lnTo>
                  <a:pt x="1287399" y="4278141"/>
                </a:lnTo>
                <a:lnTo>
                  <a:pt x="1245314" y="4294745"/>
                </a:lnTo>
                <a:lnTo>
                  <a:pt x="1202251" y="4309324"/>
                </a:lnTo>
                <a:lnTo>
                  <a:pt x="1158269" y="4321821"/>
                </a:lnTo>
                <a:lnTo>
                  <a:pt x="1113424" y="4332176"/>
                </a:lnTo>
                <a:lnTo>
                  <a:pt x="1067777" y="4340333"/>
                </a:lnTo>
                <a:lnTo>
                  <a:pt x="1021383" y="4346231"/>
                </a:lnTo>
                <a:lnTo>
                  <a:pt x="974302" y="4349813"/>
                </a:lnTo>
                <a:lnTo>
                  <a:pt x="926592" y="4351020"/>
                </a:lnTo>
                <a:lnTo>
                  <a:pt x="878948" y="4349813"/>
                </a:lnTo>
                <a:lnTo>
                  <a:pt x="831925" y="4346231"/>
                </a:lnTo>
                <a:lnTo>
                  <a:pt x="785582" y="4340333"/>
                </a:lnTo>
                <a:lnTo>
                  <a:pt x="739977" y="4332176"/>
                </a:lnTo>
                <a:lnTo>
                  <a:pt x="695169" y="4321821"/>
                </a:lnTo>
                <a:lnTo>
                  <a:pt x="651215" y="4309324"/>
                </a:lnTo>
                <a:lnTo>
                  <a:pt x="608175" y="4294745"/>
                </a:lnTo>
                <a:lnTo>
                  <a:pt x="566106" y="4278141"/>
                </a:lnTo>
                <a:lnTo>
                  <a:pt x="525068" y="4259572"/>
                </a:lnTo>
                <a:lnTo>
                  <a:pt x="485118" y="4239096"/>
                </a:lnTo>
                <a:lnTo>
                  <a:pt x="446316" y="4216771"/>
                </a:lnTo>
                <a:lnTo>
                  <a:pt x="408719" y="4192656"/>
                </a:lnTo>
                <a:lnTo>
                  <a:pt x="372386" y="4166809"/>
                </a:lnTo>
                <a:lnTo>
                  <a:pt x="337376" y="4139289"/>
                </a:lnTo>
                <a:lnTo>
                  <a:pt x="303747" y="4110153"/>
                </a:lnTo>
                <a:lnTo>
                  <a:pt x="271557" y="4079462"/>
                </a:lnTo>
                <a:lnTo>
                  <a:pt x="240866" y="4047272"/>
                </a:lnTo>
                <a:lnTo>
                  <a:pt x="211730" y="4013643"/>
                </a:lnTo>
                <a:lnTo>
                  <a:pt x="184210" y="3978633"/>
                </a:lnTo>
                <a:lnTo>
                  <a:pt x="158363" y="3942300"/>
                </a:lnTo>
                <a:lnTo>
                  <a:pt x="134248" y="3904703"/>
                </a:lnTo>
                <a:lnTo>
                  <a:pt x="111923" y="3865901"/>
                </a:lnTo>
                <a:lnTo>
                  <a:pt x="91447" y="3825951"/>
                </a:lnTo>
                <a:lnTo>
                  <a:pt x="72878" y="3784913"/>
                </a:lnTo>
                <a:lnTo>
                  <a:pt x="56274" y="3742844"/>
                </a:lnTo>
                <a:lnTo>
                  <a:pt x="41695" y="3699804"/>
                </a:lnTo>
                <a:lnTo>
                  <a:pt x="29198" y="3655850"/>
                </a:lnTo>
                <a:lnTo>
                  <a:pt x="18843" y="3611042"/>
                </a:lnTo>
                <a:lnTo>
                  <a:pt x="10686" y="3565437"/>
                </a:lnTo>
                <a:lnTo>
                  <a:pt x="4788" y="3519094"/>
                </a:lnTo>
                <a:lnTo>
                  <a:pt x="1206" y="3472071"/>
                </a:lnTo>
                <a:lnTo>
                  <a:pt x="0" y="3424428"/>
                </a:lnTo>
                <a:lnTo>
                  <a:pt x="0" y="926591"/>
                </a:lnTo>
                <a:close/>
              </a:path>
            </a:pathLst>
          </a:custGeom>
          <a:ln w="31432">
            <a:solidFill>
              <a:srgbClr val="FC7D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8354052" y="2929500"/>
            <a:ext cx="1028700" cy="3448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370"/>
              </a:lnSpc>
              <a:spcBef>
                <a:spcPts val="105"/>
              </a:spcBef>
            </a:pPr>
            <a:r>
              <a:rPr dirty="0" sz="1150" b="1">
                <a:latin typeface="Georgia"/>
                <a:cs typeface="Georgia"/>
              </a:rPr>
              <a:t>Denzel</a:t>
            </a:r>
            <a:r>
              <a:rPr dirty="0" sz="1150" spc="-35" b="1">
                <a:latin typeface="Georgia"/>
                <a:cs typeface="Georgia"/>
              </a:rPr>
              <a:t> </a:t>
            </a:r>
            <a:r>
              <a:rPr dirty="0" sz="1150" spc="-10" b="1">
                <a:latin typeface="Georgia"/>
                <a:cs typeface="Georgia"/>
              </a:rPr>
              <a:t>Gregg</a:t>
            </a:r>
            <a:endParaRPr sz="1150">
              <a:latin typeface="Georgia"/>
              <a:cs typeface="Georgia"/>
            </a:endParaRPr>
          </a:p>
          <a:p>
            <a:pPr marL="67310">
              <a:lnSpc>
                <a:spcPts val="1130"/>
              </a:lnSpc>
            </a:pPr>
            <a:r>
              <a:rPr dirty="0" sz="950">
                <a:latin typeface="Georgia"/>
                <a:cs typeface="Georgia"/>
              </a:rPr>
              <a:t>Partner</a:t>
            </a:r>
            <a:r>
              <a:rPr dirty="0" sz="950" spc="105">
                <a:latin typeface="Georgia"/>
                <a:cs typeface="Georgia"/>
              </a:rPr>
              <a:t> </a:t>
            </a:r>
            <a:r>
              <a:rPr dirty="0" sz="950" spc="-10">
                <a:latin typeface="Georgia"/>
                <a:cs typeface="Georgia"/>
              </a:rPr>
              <a:t>Member</a:t>
            </a:r>
            <a:endParaRPr sz="950">
              <a:latin typeface="Georgia"/>
              <a:cs typeface="Georgia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1896" y="1781555"/>
            <a:ext cx="1014222" cy="1018032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6811" y="1781555"/>
            <a:ext cx="1014222" cy="1018032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04859" y="1781555"/>
            <a:ext cx="1013460" cy="1018032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2143029" y="1781555"/>
            <a:ext cx="1880870" cy="4701540"/>
            <a:chOff x="2143029" y="1781555"/>
            <a:chExt cx="1880870" cy="4701540"/>
          </a:xfrm>
        </p:grpSpPr>
        <p:sp>
          <p:nvSpPr>
            <p:cNvPr id="18" name="object 18" descr=""/>
            <p:cNvSpPr/>
            <p:nvPr/>
          </p:nvSpPr>
          <p:spPr>
            <a:xfrm>
              <a:off x="2158745" y="2116074"/>
              <a:ext cx="1849755" cy="4351020"/>
            </a:xfrm>
            <a:custGeom>
              <a:avLst/>
              <a:gdLst/>
              <a:ahLst/>
              <a:cxnLst/>
              <a:rect l="l" t="t" r="r" b="b"/>
              <a:pathLst>
                <a:path w="1849754" h="4351020">
                  <a:moveTo>
                    <a:pt x="0" y="924305"/>
                  </a:moveTo>
                  <a:lnTo>
                    <a:pt x="1202" y="876736"/>
                  </a:lnTo>
                  <a:lnTo>
                    <a:pt x="4771" y="829791"/>
                  </a:lnTo>
                  <a:lnTo>
                    <a:pt x="10648" y="783529"/>
                  </a:lnTo>
                  <a:lnTo>
                    <a:pt x="18776" y="738008"/>
                  </a:lnTo>
                  <a:lnTo>
                    <a:pt x="29095" y="693287"/>
                  </a:lnTo>
                  <a:lnTo>
                    <a:pt x="41549" y="649423"/>
                  </a:lnTo>
                  <a:lnTo>
                    <a:pt x="56079" y="606474"/>
                  </a:lnTo>
                  <a:lnTo>
                    <a:pt x="72628" y="564499"/>
                  </a:lnTo>
                  <a:lnTo>
                    <a:pt x="91136" y="523555"/>
                  </a:lnTo>
                  <a:lnTo>
                    <a:pt x="111546" y="483700"/>
                  </a:lnTo>
                  <a:lnTo>
                    <a:pt x="133800" y="444993"/>
                  </a:lnTo>
                  <a:lnTo>
                    <a:pt x="157841" y="407491"/>
                  </a:lnTo>
                  <a:lnTo>
                    <a:pt x="183609" y="371253"/>
                  </a:lnTo>
                  <a:lnTo>
                    <a:pt x="211047" y="336336"/>
                  </a:lnTo>
                  <a:lnTo>
                    <a:pt x="240096" y="302799"/>
                  </a:lnTo>
                  <a:lnTo>
                    <a:pt x="270700" y="270700"/>
                  </a:lnTo>
                  <a:lnTo>
                    <a:pt x="302799" y="240096"/>
                  </a:lnTo>
                  <a:lnTo>
                    <a:pt x="336336" y="211047"/>
                  </a:lnTo>
                  <a:lnTo>
                    <a:pt x="371253" y="183609"/>
                  </a:lnTo>
                  <a:lnTo>
                    <a:pt x="407491" y="157841"/>
                  </a:lnTo>
                  <a:lnTo>
                    <a:pt x="444993" y="133800"/>
                  </a:lnTo>
                  <a:lnTo>
                    <a:pt x="483700" y="111546"/>
                  </a:lnTo>
                  <a:lnTo>
                    <a:pt x="523555" y="91136"/>
                  </a:lnTo>
                  <a:lnTo>
                    <a:pt x="564499" y="72628"/>
                  </a:lnTo>
                  <a:lnTo>
                    <a:pt x="606474" y="56079"/>
                  </a:lnTo>
                  <a:lnTo>
                    <a:pt x="649423" y="41549"/>
                  </a:lnTo>
                  <a:lnTo>
                    <a:pt x="693287" y="29095"/>
                  </a:lnTo>
                  <a:lnTo>
                    <a:pt x="738008" y="18776"/>
                  </a:lnTo>
                  <a:lnTo>
                    <a:pt x="783529" y="10648"/>
                  </a:lnTo>
                  <a:lnTo>
                    <a:pt x="829791" y="4771"/>
                  </a:lnTo>
                  <a:lnTo>
                    <a:pt x="876736" y="1202"/>
                  </a:lnTo>
                  <a:lnTo>
                    <a:pt x="924306" y="0"/>
                  </a:lnTo>
                  <a:lnTo>
                    <a:pt x="971945" y="1202"/>
                  </a:lnTo>
                  <a:lnTo>
                    <a:pt x="1018954" y="4771"/>
                  </a:lnTo>
                  <a:lnTo>
                    <a:pt x="1065277" y="10648"/>
                  </a:lnTo>
                  <a:lnTo>
                    <a:pt x="1110854" y="18776"/>
                  </a:lnTo>
                  <a:lnTo>
                    <a:pt x="1155628" y="29095"/>
                  </a:lnTo>
                  <a:lnTo>
                    <a:pt x="1199541" y="41549"/>
                  </a:lnTo>
                  <a:lnTo>
                    <a:pt x="1242536" y="56079"/>
                  </a:lnTo>
                  <a:lnTo>
                    <a:pt x="1284553" y="72628"/>
                  </a:lnTo>
                  <a:lnTo>
                    <a:pt x="1325536" y="91136"/>
                  </a:lnTo>
                  <a:lnTo>
                    <a:pt x="1365426" y="111546"/>
                  </a:lnTo>
                  <a:lnTo>
                    <a:pt x="1404165" y="133800"/>
                  </a:lnTo>
                  <a:lnTo>
                    <a:pt x="1441696" y="157841"/>
                  </a:lnTo>
                  <a:lnTo>
                    <a:pt x="1477961" y="183609"/>
                  </a:lnTo>
                  <a:lnTo>
                    <a:pt x="1512901" y="211047"/>
                  </a:lnTo>
                  <a:lnTo>
                    <a:pt x="1546460" y="240096"/>
                  </a:lnTo>
                  <a:lnTo>
                    <a:pt x="1578578" y="270700"/>
                  </a:lnTo>
                  <a:lnTo>
                    <a:pt x="1609198" y="302799"/>
                  </a:lnTo>
                  <a:lnTo>
                    <a:pt x="1638262" y="336336"/>
                  </a:lnTo>
                  <a:lnTo>
                    <a:pt x="1665713" y="371253"/>
                  </a:lnTo>
                  <a:lnTo>
                    <a:pt x="1691492" y="407491"/>
                  </a:lnTo>
                  <a:lnTo>
                    <a:pt x="1715542" y="444993"/>
                  </a:lnTo>
                  <a:lnTo>
                    <a:pt x="1737804" y="483700"/>
                  </a:lnTo>
                  <a:lnTo>
                    <a:pt x="1758220" y="523555"/>
                  </a:lnTo>
                  <a:lnTo>
                    <a:pt x="1776733" y="564499"/>
                  </a:lnTo>
                  <a:lnTo>
                    <a:pt x="1793286" y="606474"/>
                  </a:lnTo>
                  <a:lnTo>
                    <a:pt x="1807819" y="649423"/>
                  </a:lnTo>
                  <a:lnTo>
                    <a:pt x="1820275" y="693287"/>
                  </a:lnTo>
                  <a:lnTo>
                    <a:pt x="1830596" y="738008"/>
                  </a:lnTo>
                  <a:lnTo>
                    <a:pt x="1838724" y="783529"/>
                  </a:lnTo>
                  <a:lnTo>
                    <a:pt x="1844602" y="829791"/>
                  </a:lnTo>
                  <a:lnTo>
                    <a:pt x="1848171" y="876736"/>
                  </a:lnTo>
                  <a:lnTo>
                    <a:pt x="1849374" y="924305"/>
                  </a:lnTo>
                  <a:lnTo>
                    <a:pt x="1849374" y="3425952"/>
                  </a:lnTo>
                  <a:lnTo>
                    <a:pt x="1848171" y="3473591"/>
                  </a:lnTo>
                  <a:lnTo>
                    <a:pt x="1844602" y="3520600"/>
                  </a:lnTo>
                  <a:lnTo>
                    <a:pt x="1838724" y="3566923"/>
                  </a:lnTo>
                  <a:lnTo>
                    <a:pt x="1830596" y="3612500"/>
                  </a:lnTo>
                  <a:lnTo>
                    <a:pt x="1820275" y="3657274"/>
                  </a:lnTo>
                  <a:lnTo>
                    <a:pt x="1807819" y="3701187"/>
                  </a:lnTo>
                  <a:lnTo>
                    <a:pt x="1793286" y="3744182"/>
                  </a:lnTo>
                  <a:lnTo>
                    <a:pt x="1776733" y="3786199"/>
                  </a:lnTo>
                  <a:lnTo>
                    <a:pt x="1758220" y="3827182"/>
                  </a:lnTo>
                  <a:lnTo>
                    <a:pt x="1737804" y="3867072"/>
                  </a:lnTo>
                  <a:lnTo>
                    <a:pt x="1715542" y="3905811"/>
                  </a:lnTo>
                  <a:lnTo>
                    <a:pt x="1691492" y="3943342"/>
                  </a:lnTo>
                  <a:lnTo>
                    <a:pt x="1665713" y="3979607"/>
                  </a:lnTo>
                  <a:lnTo>
                    <a:pt x="1638262" y="4014547"/>
                  </a:lnTo>
                  <a:lnTo>
                    <a:pt x="1609198" y="4048106"/>
                  </a:lnTo>
                  <a:lnTo>
                    <a:pt x="1578578" y="4080224"/>
                  </a:lnTo>
                  <a:lnTo>
                    <a:pt x="1546460" y="4110844"/>
                  </a:lnTo>
                  <a:lnTo>
                    <a:pt x="1512901" y="4139908"/>
                  </a:lnTo>
                  <a:lnTo>
                    <a:pt x="1477961" y="4167359"/>
                  </a:lnTo>
                  <a:lnTo>
                    <a:pt x="1441696" y="4193138"/>
                  </a:lnTo>
                  <a:lnTo>
                    <a:pt x="1404165" y="4217188"/>
                  </a:lnTo>
                  <a:lnTo>
                    <a:pt x="1365426" y="4239450"/>
                  </a:lnTo>
                  <a:lnTo>
                    <a:pt x="1325536" y="4259866"/>
                  </a:lnTo>
                  <a:lnTo>
                    <a:pt x="1284553" y="4278379"/>
                  </a:lnTo>
                  <a:lnTo>
                    <a:pt x="1242536" y="4294932"/>
                  </a:lnTo>
                  <a:lnTo>
                    <a:pt x="1199541" y="4309465"/>
                  </a:lnTo>
                  <a:lnTo>
                    <a:pt x="1155628" y="4321921"/>
                  </a:lnTo>
                  <a:lnTo>
                    <a:pt x="1110854" y="4332242"/>
                  </a:lnTo>
                  <a:lnTo>
                    <a:pt x="1065277" y="4340370"/>
                  </a:lnTo>
                  <a:lnTo>
                    <a:pt x="1018954" y="4346248"/>
                  </a:lnTo>
                  <a:lnTo>
                    <a:pt x="971945" y="4349817"/>
                  </a:lnTo>
                  <a:lnTo>
                    <a:pt x="924306" y="4351020"/>
                  </a:lnTo>
                  <a:lnTo>
                    <a:pt x="876736" y="4349817"/>
                  </a:lnTo>
                  <a:lnTo>
                    <a:pt x="829791" y="4346248"/>
                  </a:lnTo>
                  <a:lnTo>
                    <a:pt x="783529" y="4340370"/>
                  </a:lnTo>
                  <a:lnTo>
                    <a:pt x="738008" y="4332242"/>
                  </a:lnTo>
                  <a:lnTo>
                    <a:pt x="693287" y="4321921"/>
                  </a:lnTo>
                  <a:lnTo>
                    <a:pt x="649423" y="4309465"/>
                  </a:lnTo>
                  <a:lnTo>
                    <a:pt x="606474" y="4294932"/>
                  </a:lnTo>
                  <a:lnTo>
                    <a:pt x="564499" y="4278379"/>
                  </a:lnTo>
                  <a:lnTo>
                    <a:pt x="523555" y="4259866"/>
                  </a:lnTo>
                  <a:lnTo>
                    <a:pt x="483700" y="4239450"/>
                  </a:lnTo>
                  <a:lnTo>
                    <a:pt x="444993" y="4217188"/>
                  </a:lnTo>
                  <a:lnTo>
                    <a:pt x="407491" y="4193138"/>
                  </a:lnTo>
                  <a:lnTo>
                    <a:pt x="371253" y="4167359"/>
                  </a:lnTo>
                  <a:lnTo>
                    <a:pt x="336336" y="4139908"/>
                  </a:lnTo>
                  <a:lnTo>
                    <a:pt x="302799" y="4110844"/>
                  </a:lnTo>
                  <a:lnTo>
                    <a:pt x="270700" y="4080224"/>
                  </a:lnTo>
                  <a:lnTo>
                    <a:pt x="240096" y="4048106"/>
                  </a:lnTo>
                  <a:lnTo>
                    <a:pt x="211047" y="4014547"/>
                  </a:lnTo>
                  <a:lnTo>
                    <a:pt x="183609" y="3979607"/>
                  </a:lnTo>
                  <a:lnTo>
                    <a:pt x="157841" y="3943342"/>
                  </a:lnTo>
                  <a:lnTo>
                    <a:pt x="133800" y="3905811"/>
                  </a:lnTo>
                  <a:lnTo>
                    <a:pt x="111546" y="3867072"/>
                  </a:lnTo>
                  <a:lnTo>
                    <a:pt x="91136" y="3827182"/>
                  </a:lnTo>
                  <a:lnTo>
                    <a:pt x="72628" y="3786199"/>
                  </a:lnTo>
                  <a:lnTo>
                    <a:pt x="56079" y="3744182"/>
                  </a:lnTo>
                  <a:lnTo>
                    <a:pt x="41549" y="3701187"/>
                  </a:lnTo>
                  <a:lnTo>
                    <a:pt x="29095" y="3657274"/>
                  </a:lnTo>
                  <a:lnTo>
                    <a:pt x="18776" y="3612500"/>
                  </a:lnTo>
                  <a:lnTo>
                    <a:pt x="10648" y="3566923"/>
                  </a:lnTo>
                  <a:lnTo>
                    <a:pt x="4771" y="3520600"/>
                  </a:lnTo>
                  <a:lnTo>
                    <a:pt x="1202" y="3473591"/>
                  </a:lnTo>
                  <a:lnTo>
                    <a:pt x="0" y="3425952"/>
                  </a:lnTo>
                  <a:lnTo>
                    <a:pt x="0" y="924305"/>
                  </a:lnTo>
                  <a:close/>
                </a:path>
              </a:pathLst>
            </a:custGeom>
            <a:ln w="31432">
              <a:solidFill>
                <a:srgbClr val="FC7D1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6509" y="1781555"/>
              <a:ext cx="1014222" cy="1018032"/>
            </a:xfrm>
            <a:prstGeom prst="rect">
              <a:avLst/>
            </a:prstGeom>
          </p:spPr>
        </p:pic>
      </p:grpSp>
      <p:sp>
        <p:nvSpPr>
          <p:cNvPr id="20" name="object 20" descr=""/>
          <p:cNvSpPr/>
          <p:nvPr/>
        </p:nvSpPr>
        <p:spPr>
          <a:xfrm>
            <a:off x="189737" y="2116073"/>
            <a:ext cx="1849755" cy="4351020"/>
          </a:xfrm>
          <a:custGeom>
            <a:avLst/>
            <a:gdLst/>
            <a:ahLst/>
            <a:cxnLst/>
            <a:rect l="l" t="t" r="r" b="b"/>
            <a:pathLst>
              <a:path w="1849755" h="4351020">
                <a:moveTo>
                  <a:pt x="0" y="924305"/>
                </a:moveTo>
                <a:lnTo>
                  <a:pt x="1204" y="876736"/>
                </a:lnTo>
                <a:lnTo>
                  <a:pt x="4779" y="829791"/>
                </a:lnTo>
                <a:lnTo>
                  <a:pt x="10667" y="783529"/>
                </a:lnTo>
                <a:lnTo>
                  <a:pt x="18808" y="738008"/>
                </a:lnTo>
                <a:lnTo>
                  <a:pt x="29145" y="693287"/>
                </a:lnTo>
                <a:lnTo>
                  <a:pt x="41620" y="649423"/>
                </a:lnTo>
                <a:lnTo>
                  <a:pt x="56173" y="606474"/>
                </a:lnTo>
                <a:lnTo>
                  <a:pt x="72747" y="564499"/>
                </a:lnTo>
                <a:lnTo>
                  <a:pt x="91283" y="523555"/>
                </a:lnTo>
                <a:lnTo>
                  <a:pt x="111723" y="483700"/>
                </a:lnTo>
                <a:lnTo>
                  <a:pt x="134009" y="444993"/>
                </a:lnTo>
                <a:lnTo>
                  <a:pt x="158082" y="407491"/>
                </a:lnTo>
                <a:lnTo>
                  <a:pt x="183884" y="371253"/>
                </a:lnTo>
                <a:lnTo>
                  <a:pt x="211357" y="336336"/>
                </a:lnTo>
                <a:lnTo>
                  <a:pt x="240442" y="302799"/>
                </a:lnTo>
                <a:lnTo>
                  <a:pt x="271081" y="270700"/>
                </a:lnTo>
                <a:lnTo>
                  <a:pt x="303216" y="240096"/>
                </a:lnTo>
                <a:lnTo>
                  <a:pt x="336788" y="211047"/>
                </a:lnTo>
                <a:lnTo>
                  <a:pt x="371740" y="183609"/>
                </a:lnTo>
                <a:lnTo>
                  <a:pt x="408012" y="157841"/>
                </a:lnTo>
                <a:lnTo>
                  <a:pt x="445546" y="133800"/>
                </a:lnTo>
                <a:lnTo>
                  <a:pt x="484285" y="111546"/>
                </a:lnTo>
                <a:lnTo>
                  <a:pt x="524170" y="91136"/>
                </a:lnTo>
                <a:lnTo>
                  <a:pt x="565142" y="72628"/>
                </a:lnTo>
                <a:lnTo>
                  <a:pt x="607143" y="56079"/>
                </a:lnTo>
                <a:lnTo>
                  <a:pt x="650115" y="41549"/>
                </a:lnTo>
                <a:lnTo>
                  <a:pt x="693999" y="29095"/>
                </a:lnTo>
                <a:lnTo>
                  <a:pt x="738738" y="18776"/>
                </a:lnTo>
                <a:lnTo>
                  <a:pt x="784272" y="10648"/>
                </a:lnTo>
                <a:lnTo>
                  <a:pt x="830544" y="4771"/>
                </a:lnTo>
                <a:lnTo>
                  <a:pt x="877495" y="1202"/>
                </a:lnTo>
                <a:lnTo>
                  <a:pt x="925068" y="0"/>
                </a:lnTo>
                <a:lnTo>
                  <a:pt x="972637" y="1202"/>
                </a:lnTo>
                <a:lnTo>
                  <a:pt x="1019582" y="4771"/>
                </a:lnTo>
                <a:lnTo>
                  <a:pt x="1065844" y="10648"/>
                </a:lnTo>
                <a:lnTo>
                  <a:pt x="1111365" y="18776"/>
                </a:lnTo>
                <a:lnTo>
                  <a:pt x="1156086" y="29095"/>
                </a:lnTo>
                <a:lnTo>
                  <a:pt x="1199950" y="41549"/>
                </a:lnTo>
                <a:lnTo>
                  <a:pt x="1242899" y="56079"/>
                </a:lnTo>
                <a:lnTo>
                  <a:pt x="1284874" y="72628"/>
                </a:lnTo>
                <a:lnTo>
                  <a:pt x="1325818" y="91136"/>
                </a:lnTo>
                <a:lnTo>
                  <a:pt x="1365673" y="111546"/>
                </a:lnTo>
                <a:lnTo>
                  <a:pt x="1404380" y="133800"/>
                </a:lnTo>
                <a:lnTo>
                  <a:pt x="1441882" y="157841"/>
                </a:lnTo>
                <a:lnTo>
                  <a:pt x="1478120" y="183609"/>
                </a:lnTo>
                <a:lnTo>
                  <a:pt x="1513037" y="211047"/>
                </a:lnTo>
                <a:lnTo>
                  <a:pt x="1546574" y="240096"/>
                </a:lnTo>
                <a:lnTo>
                  <a:pt x="1578673" y="270700"/>
                </a:lnTo>
                <a:lnTo>
                  <a:pt x="1609277" y="302799"/>
                </a:lnTo>
                <a:lnTo>
                  <a:pt x="1638326" y="336336"/>
                </a:lnTo>
                <a:lnTo>
                  <a:pt x="1665764" y="371253"/>
                </a:lnTo>
                <a:lnTo>
                  <a:pt x="1691532" y="407491"/>
                </a:lnTo>
                <a:lnTo>
                  <a:pt x="1715573" y="444993"/>
                </a:lnTo>
                <a:lnTo>
                  <a:pt x="1737827" y="483700"/>
                </a:lnTo>
                <a:lnTo>
                  <a:pt x="1758237" y="523555"/>
                </a:lnTo>
                <a:lnTo>
                  <a:pt x="1776745" y="564499"/>
                </a:lnTo>
                <a:lnTo>
                  <a:pt x="1793294" y="606474"/>
                </a:lnTo>
                <a:lnTo>
                  <a:pt x="1807824" y="649423"/>
                </a:lnTo>
                <a:lnTo>
                  <a:pt x="1820278" y="693287"/>
                </a:lnTo>
                <a:lnTo>
                  <a:pt x="1830597" y="738008"/>
                </a:lnTo>
                <a:lnTo>
                  <a:pt x="1838725" y="783529"/>
                </a:lnTo>
                <a:lnTo>
                  <a:pt x="1844602" y="829791"/>
                </a:lnTo>
                <a:lnTo>
                  <a:pt x="1848171" y="876736"/>
                </a:lnTo>
                <a:lnTo>
                  <a:pt x="1849374" y="924305"/>
                </a:lnTo>
                <a:lnTo>
                  <a:pt x="1849374" y="3425952"/>
                </a:lnTo>
                <a:lnTo>
                  <a:pt x="1848171" y="3473591"/>
                </a:lnTo>
                <a:lnTo>
                  <a:pt x="1844602" y="3520600"/>
                </a:lnTo>
                <a:lnTo>
                  <a:pt x="1838725" y="3566923"/>
                </a:lnTo>
                <a:lnTo>
                  <a:pt x="1830597" y="3612500"/>
                </a:lnTo>
                <a:lnTo>
                  <a:pt x="1820278" y="3657274"/>
                </a:lnTo>
                <a:lnTo>
                  <a:pt x="1807824" y="3701187"/>
                </a:lnTo>
                <a:lnTo>
                  <a:pt x="1793294" y="3744182"/>
                </a:lnTo>
                <a:lnTo>
                  <a:pt x="1776745" y="3786199"/>
                </a:lnTo>
                <a:lnTo>
                  <a:pt x="1758237" y="3827182"/>
                </a:lnTo>
                <a:lnTo>
                  <a:pt x="1737827" y="3867072"/>
                </a:lnTo>
                <a:lnTo>
                  <a:pt x="1715573" y="3905811"/>
                </a:lnTo>
                <a:lnTo>
                  <a:pt x="1691532" y="3943342"/>
                </a:lnTo>
                <a:lnTo>
                  <a:pt x="1665764" y="3979607"/>
                </a:lnTo>
                <a:lnTo>
                  <a:pt x="1638326" y="4014547"/>
                </a:lnTo>
                <a:lnTo>
                  <a:pt x="1609277" y="4048106"/>
                </a:lnTo>
                <a:lnTo>
                  <a:pt x="1578673" y="4080224"/>
                </a:lnTo>
                <a:lnTo>
                  <a:pt x="1546574" y="4110844"/>
                </a:lnTo>
                <a:lnTo>
                  <a:pt x="1513037" y="4139908"/>
                </a:lnTo>
                <a:lnTo>
                  <a:pt x="1478120" y="4167359"/>
                </a:lnTo>
                <a:lnTo>
                  <a:pt x="1441882" y="4193138"/>
                </a:lnTo>
                <a:lnTo>
                  <a:pt x="1404380" y="4217188"/>
                </a:lnTo>
                <a:lnTo>
                  <a:pt x="1365673" y="4239450"/>
                </a:lnTo>
                <a:lnTo>
                  <a:pt x="1325818" y="4259866"/>
                </a:lnTo>
                <a:lnTo>
                  <a:pt x="1284874" y="4278379"/>
                </a:lnTo>
                <a:lnTo>
                  <a:pt x="1242899" y="4294932"/>
                </a:lnTo>
                <a:lnTo>
                  <a:pt x="1199950" y="4309465"/>
                </a:lnTo>
                <a:lnTo>
                  <a:pt x="1156086" y="4321921"/>
                </a:lnTo>
                <a:lnTo>
                  <a:pt x="1111365" y="4332242"/>
                </a:lnTo>
                <a:lnTo>
                  <a:pt x="1065844" y="4340370"/>
                </a:lnTo>
                <a:lnTo>
                  <a:pt x="1019582" y="4346248"/>
                </a:lnTo>
                <a:lnTo>
                  <a:pt x="972637" y="4349817"/>
                </a:lnTo>
                <a:lnTo>
                  <a:pt x="925068" y="4351020"/>
                </a:lnTo>
                <a:lnTo>
                  <a:pt x="877495" y="4349817"/>
                </a:lnTo>
                <a:lnTo>
                  <a:pt x="830544" y="4346248"/>
                </a:lnTo>
                <a:lnTo>
                  <a:pt x="784272" y="4340370"/>
                </a:lnTo>
                <a:lnTo>
                  <a:pt x="738738" y="4332242"/>
                </a:lnTo>
                <a:lnTo>
                  <a:pt x="693999" y="4321921"/>
                </a:lnTo>
                <a:lnTo>
                  <a:pt x="650115" y="4309465"/>
                </a:lnTo>
                <a:lnTo>
                  <a:pt x="607143" y="4294932"/>
                </a:lnTo>
                <a:lnTo>
                  <a:pt x="565142" y="4278379"/>
                </a:lnTo>
                <a:lnTo>
                  <a:pt x="524170" y="4259866"/>
                </a:lnTo>
                <a:lnTo>
                  <a:pt x="484285" y="4239450"/>
                </a:lnTo>
                <a:lnTo>
                  <a:pt x="445546" y="4217188"/>
                </a:lnTo>
                <a:lnTo>
                  <a:pt x="408012" y="4193138"/>
                </a:lnTo>
                <a:lnTo>
                  <a:pt x="371740" y="4167359"/>
                </a:lnTo>
                <a:lnTo>
                  <a:pt x="336788" y="4139908"/>
                </a:lnTo>
                <a:lnTo>
                  <a:pt x="303216" y="4110844"/>
                </a:lnTo>
                <a:lnTo>
                  <a:pt x="271081" y="4080224"/>
                </a:lnTo>
                <a:lnTo>
                  <a:pt x="240442" y="4048106"/>
                </a:lnTo>
                <a:lnTo>
                  <a:pt x="211357" y="4014547"/>
                </a:lnTo>
                <a:lnTo>
                  <a:pt x="183884" y="3979607"/>
                </a:lnTo>
                <a:lnTo>
                  <a:pt x="158082" y="3943342"/>
                </a:lnTo>
                <a:lnTo>
                  <a:pt x="134009" y="3905811"/>
                </a:lnTo>
                <a:lnTo>
                  <a:pt x="111723" y="3867072"/>
                </a:lnTo>
                <a:lnTo>
                  <a:pt x="91283" y="3827182"/>
                </a:lnTo>
                <a:lnTo>
                  <a:pt x="72747" y="3786199"/>
                </a:lnTo>
                <a:lnTo>
                  <a:pt x="56173" y="3744182"/>
                </a:lnTo>
                <a:lnTo>
                  <a:pt x="41620" y="3701187"/>
                </a:lnTo>
                <a:lnTo>
                  <a:pt x="29145" y="3657274"/>
                </a:lnTo>
                <a:lnTo>
                  <a:pt x="18808" y="3612500"/>
                </a:lnTo>
                <a:lnTo>
                  <a:pt x="10667" y="3566923"/>
                </a:lnTo>
                <a:lnTo>
                  <a:pt x="4779" y="3520600"/>
                </a:lnTo>
                <a:lnTo>
                  <a:pt x="1204" y="3473591"/>
                </a:lnTo>
                <a:lnTo>
                  <a:pt x="0" y="3425952"/>
                </a:lnTo>
                <a:lnTo>
                  <a:pt x="0" y="924305"/>
                </a:lnTo>
                <a:close/>
              </a:path>
            </a:pathLst>
          </a:custGeom>
          <a:ln w="31432">
            <a:solidFill>
              <a:srgbClr val="FC7D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292100" y="2929544"/>
            <a:ext cx="1713864" cy="29108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132715">
              <a:lnSpc>
                <a:spcPts val="1370"/>
              </a:lnSpc>
              <a:spcBef>
                <a:spcPts val="105"/>
              </a:spcBef>
            </a:pPr>
            <a:r>
              <a:rPr dirty="0" sz="1150" b="1">
                <a:latin typeface="Georgia"/>
                <a:cs typeface="Georgia"/>
              </a:rPr>
              <a:t>Stephen</a:t>
            </a:r>
            <a:r>
              <a:rPr dirty="0" sz="1150" spc="-35" b="1">
                <a:latin typeface="Georgia"/>
                <a:cs typeface="Georgia"/>
              </a:rPr>
              <a:t> </a:t>
            </a:r>
            <a:r>
              <a:rPr dirty="0" sz="1150" spc="-10" b="1">
                <a:latin typeface="Georgia"/>
                <a:cs typeface="Georgia"/>
              </a:rPr>
              <a:t>Steinberger</a:t>
            </a:r>
            <a:endParaRPr sz="1150">
              <a:latin typeface="Georgia"/>
              <a:cs typeface="Georgia"/>
            </a:endParaRPr>
          </a:p>
          <a:p>
            <a:pPr algn="ctr" marR="76200">
              <a:lnSpc>
                <a:spcPts val="1130"/>
              </a:lnSpc>
            </a:pPr>
            <a:r>
              <a:rPr dirty="0" sz="950" spc="-10">
                <a:latin typeface="Georgia"/>
                <a:cs typeface="Georgia"/>
              </a:rPr>
              <a:t>Founder</a:t>
            </a:r>
            <a:endParaRPr sz="950">
              <a:latin typeface="Georgia"/>
              <a:cs typeface="Georgia"/>
            </a:endParaRPr>
          </a:p>
          <a:p>
            <a:pPr marL="12700" marR="198120">
              <a:lnSpc>
                <a:spcPct val="100000"/>
              </a:lnSpc>
              <a:spcBef>
                <a:spcPts val="815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Three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decades</a:t>
            </a:r>
            <a:r>
              <a:rPr dirty="0" sz="1150" spc="-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of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experience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as a</a:t>
            </a:r>
            <a:r>
              <a:rPr dirty="0" sz="1150" spc="-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Web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Developer/Designer.</a:t>
            </a:r>
            <a:endParaRPr sz="1150">
              <a:latin typeface="Georgia"/>
              <a:cs typeface="Georgia"/>
            </a:endParaRPr>
          </a:p>
          <a:p>
            <a:pPr marL="12700" marR="66675">
              <a:lnSpc>
                <a:spcPct val="100000"/>
              </a:lnSpc>
              <a:spcBef>
                <a:spcPts val="20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His</a:t>
            </a:r>
            <a:r>
              <a:rPr dirty="0" sz="1150" spc="-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expertise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spans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the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full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spectrum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from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front-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end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design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user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experience</a:t>
            </a:r>
            <a:r>
              <a:rPr dirty="0" sz="1150" spc="-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to</a:t>
            </a:r>
            <a:r>
              <a:rPr dirty="0" sz="1150" spc="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back-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end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coding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database management.</a:t>
            </a:r>
            <a:endParaRPr sz="115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35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Thinker,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Competitor,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Friend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of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Animals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Everywhere,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Computer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Nerd,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Internet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Evangelist,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Sports</a:t>
            </a:r>
            <a:r>
              <a:rPr dirty="0" sz="1150" spc="-7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Junkie.</a:t>
            </a:r>
            <a:endParaRPr sz="1150">
              <a:latin typeface="Georgia"/>
              <a:cs typeface="Georgia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9505" y="1781555"/>
            <a:ext cx="1018794" cy="10180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285911" y="1726183"/>
            <a:ext cx="895350" cy="452120"/>
            <a:chOff x="3285911" y="1726183"/>
            <a:chExt cx="895350" cy="4521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3796" y="1726183"/>
              <a:ext cx="443483" cy="22377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5911" y="1949957"/>
              <a:ext cx="895182" cy="227837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1882222" y="2018283"/>
            <a:ext cx="2399030" cy="1071245"/>
            <a:chOff x="1882222" y="2018283"/>
            <a:chExt cx="2399030" cy="107124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2834" y="2018283"/>
              <a:ext cx="618109" cy="15951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2868" y="2177795"/>
              <a:ext cx="2118047" cy="22783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79338" y="2405633"/>
              <a:ext cx="1054625" cy="22783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16343" y="2405633"/>
              <a:ext cx="1227490" cy="22783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30282" y="2526283"/>
              <a:ext cx="37579" cy="889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94888" y="2450083"/>
              <a:ext cx="1524" cy="127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30612" y="2405633"/>
              <a:ext cx="60312" cy="6985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82222" y="2633471"/>
              <a:ext cx="2154590" cy="22783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95408" y="2861309"/>
              <a:ext cx="1570059" cy="227838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1770918" y="2861310"/>
            <a:ext cx="623570" cy="227965"/>
            <a:chOff x="1770918" y="2861310"/>
            <a:chExt cx="623570" cy="227965"/>
          </a:xfrm>
        </p:grpSpPr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70918" y="3072384"/>
              <a:ext cx="9875" cy="1676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88778" y="2861310"/>
              <a:ext cx="605425" cy="227837"/>
            </a:xfrm>
            <a:prstGeom prst="rect">
              <a:avLst/>
            </a:prstGeom>
          </p:spPr>
        </p:pic>
      </p:grpSp>
      <p:pic>
        <p:nvPicPr>
          <p:cNvPr id="18" name="object 18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51418" y="3085083"/>
            <a:ext cx="36027" cy="4063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216401" y="2861310"/>
            <a:ext cx="67056" cy="96774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868929" y="3089148"/>
            <a:ext cx="852665" cy="227837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24452" y="3089148"/>
            <a:ext cx="1006660" cy="227837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923032" y="3316985"/>
            <a:ext cx="573615" cy="227837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590294" y="3237483"/>
            <a:ext cx="65532" cy="307339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512820" y="3316985"/>
            <a:ext cx="106465" cy="390398"/>
          </a:xfrm>
          <a:prstGeom prst="rect">
            <a:avLst/>
          </a:prstGeom>
        </p:spPr>
      </p:pic>
      <p:grpSp>
        <p:nvGrpSpPr>
          <p:cNvPr id="25" name="object 25" descr=""/>
          <p:cNvGrpSpPr/>
          <p:nvPr/>
        </p:nvGrpSpPr>
        <p:grpSpPr>
          <a:xfrm>
            <a:off x="1590294" y="3316985"/>
            <a:ext cx="956310" cy="455930"/>
            <a:chOff x="1590294" y="3316985"/>
            <a:chExt cx="956310" cy="455930"/>
          </a:xfrm>
        </p:grpSpPr>
        <p:pic>
          <p:nvPicPr>
            <p:cNvPr id="26" name="object 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03070" y="3316985"/>
              <a:ext cx="766610" cy="22783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474976" y="3316985"/>
              <a:ext cx="70805" cy="136398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90294" y="3544823"/>
              <a:ext cx="955761" cy="227837"/>
            </a:xfrm>
            <a:prstGeom prst="rect">
              <a:avLst/>
            </a:prstGeom>
          </p:spPr>
        </p:pic>
      </p:grpSp>
      <p:grpSp>
        <p:nvGrpSpPr>
          <p:cNvPr id="29" name="object 29" descr=""/>
          <p:cNvGrpSpPr/>
          <p:nvPr/>
        </p:nvGrpSpPr>
        <p:grpSpPr>
          <a:xfrm>
            <a:off x="3108960" y="3544823"/>
            <a:ext cx="358140" cy="227965"/>
            <a:chOff x="3108960" y="3544823"/>
            <a:chExt cx="358140" cy="227965"/>
          </a:xfrm>
        </p:grpSpPr>
        <p:pic>
          <p:nvPicPr>
            <p:cNvPr id="30" name="object 3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292602" y="3544823"/>
              <a:ext cx="174498" cy="22783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08960" y="3544823"/>
              <a:ext cx="173466" cy="137160"/>
            </a:xfrm>
            <a:prstGeom prst="rect">
              <a:avLst/>
            </a:prstGeom>
          </p:spPr>
        </p:pic>
      </p:grpSp>
      <p:pic>
        <p:nvPicPr>
          <p:cNvPr id="32" name="object 32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40585" y="3772661"/>
            <a:ext cx="1236055" cy="227837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377184" y="3772661"/>
            <a:ext cx="154686" cy="176022"/>
          </a:xfrm>
          <a:prstGeom prst="rect">
            <a:avLst/>
          </a:prstGeom>
        </p:spPr>
      </p:pic>
      <p:grpSp>
        <p:nvGrpSpPr>
          <p:cNvPr id="34" name="object 34" descr=""/>
          <p:cNvGrpSpPr/>
          <p:nvPr/>
        </p:nvGrpSpPr>
        <p:grpSpPr>
          <a:xfrm>
            <a:off x="1827583" y="4000500"/>
            <a:ext cx="1833880" cy="1139190"/>
            <a:chOff x="1827583" y="4000500"/>
            <a:chExt cx="1833880" cy="1139190"/>
          </a:xfrm>
        </p:grpSpPr>
        <p:pic>
          <p:nvPicPr>
            <p:cNvPr id="35" name="object 3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827583" y="4000500"/>
              <a:ext cx="1436152" cy="22783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41168" y="4228338"/>
              <a:ext cx="1273175" cy="227837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697413" y="4456176"/>
              <a:ext cx="948756" cy="227837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543753" y="4684013"/>
              <a:ext cx="1117656" cy="227837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146714" y="4911852"/>
              <a:ext cx="1479137" cy="227837"/>
            </a:xfrm>
            <a:prstGeom prst="rect">
              <a:avLst/>
            </a:prstGeom>
          </p:spPr>
        </p:pic>
      </p:grpSp>
      <p:grpSp>
        <p:nvGrpSpPr>
          <p:cNvPr id="40" name="object 40" descr=""/>
          <p:cNvGrpSpPr/>
          <p:nvPr/>
        </p:nvGrpSpPr>
        <p:grpSpPr>
          <a:xfrm>
            <a:off x="1345691" y="1722882"/>
            <a:ext cx="2935605" cy="4093210"/>
            <a:chOff x="1345691" y="1722882"/>
            <a:chExt cx="2935605" cy="4093210"/>
          </a:xfrm>
        </p:grpSpPr>
        <p:pic>
          <p:nvPicPr>
            <p:cNvPr id="41" name="object 4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345691" y="5002784"/>
              <a:ext cx="95250" cy="136905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47215" y="5139690"/>
              <a:ext cx="2170164" cy="227837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437335" y="5367528"/>
              <a:ext cx="1879926" cy="227837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53666" y="5595366"/>
              <a:ext cx="1375511" cy="220217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45691" y="1722882"/>
              <a:ext cx="2935223" cy="4093082"/>
            </a:xfrm>
            <a:prstGeom prst="rect">
              <a:avLst/>
            </a:prstGeom>
          </p:spPr>
        </p:pic>
      </p:grp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6049009" y="1829053"/>
            <a:ext cx="1555750" cy="3778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204"/>
              <a:t>Strengths </a:t>
            </a:r>
            <a:endParaRPr sz="2300"/>
          </a:p>
        </p:txBody>
      </p:sp>
      <p:sp>
        <p:nvSpPr>
          <p:cNvPr id="47" name="object 47" descr=""/>
          <p:cNvSpPr txBox="1"/>
          <p:nvPr/>
        </p:nvSpPr>
        <p:spPr>
          <a:xfrm>
            <a:off x="4598132" y="2408936"/>
            <a:ext cx="5213350" cy="31946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94640" algn="l"/>
              </a:tabLst>
            </a:pP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Unique</a:t>
            </a:r>
            <a:r>
              <a:rPr dirty="0" sz="1150" spc="-2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Asset</a:t>
            </a:r>
            <a:r>
              <a:rPr dirty="0" sz="1150" spc="-20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Representation:</a:t>
            </a:r>
            <a:endParaRPr sz="1150">
              <a:latin typeface="Georgia"/>
              <a:cs typeface="Georgia"/>
            </a:endParaRPr>
          </a:p>
          <a:p>
            <a:pPr lvl="1" marL="624840" marR="143510" indent="-235585">
              <a:lnSpc>
                <a:spcPct val="100000"/>
              </a:lnSpc>
              <a:spcBef>
                <a:spcPts val="5"/>
              </a:spcBef>
              <a:buSzPct val="69565"/>
              <a:buFont typeface="Courier New"/>
              <a:buChar char="o"/>
              <a:tabLst>
                <a:tab pos="624840" algn="l"/>
              </a:tabLst>
            </a:pPr>
            <a:r>
              <a:rPr dirty="0" sz="1150">
                <a:latin typeface="Georgia"/>
                <a:cs typeface="Georgia"/>
              </a:rPr>
              <a:t>NFTs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can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represent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unique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digital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and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physical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assets,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such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as</a:t>
            </a:r>
            <a:r>
              <a:rPr dirty="0" sz="1150" spc="-20">
                <a:latin typeface="Georgia"/>
                <a:cs typeface="Georgia"/>
              </a:rPr>
              <a:t> art, </a:t>
            </a:r>
            <a:r>
              <a:rPr dirty="0" sz="1150">
                <a:latin typeface="Georgia"/>
                <a:cs typeface="Georgia"/>
              </a:rPr>
              <a:t>music,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real</a:t>
            </a:r>
            <a:r>
              <a:rPr dirty="0" sz="1150" spc="-1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estate,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and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more,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offering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unique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ownership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experiences.</a:t>
            </a:r>
            <a:endParaRPr sz="1150">
              <a:latin typeface="Georgia"/>
              <a:cs typeface="Georgia"/>
            </a:endParaRPr>
          </a:p>
          <a:p>
            <a:pPr marL="295275" indent="-282575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295275" algn="l"/>
              </a:tabLst>
            </a:pP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Decentralization:</a:t>
            </a:r>
            <a:endParaRPr sz="1150">
              <a:latin typeface="Georgia"/>
              <a:cs typeface="Georgia"/>
            </a:endParaRPr>
          </a:p>
          <a:p>
            <a:pPr lvl="1" marL="624840" marR="13335" indent="-235585">
              <a:lnSpc>
                <a:spcPct val="100000"/>
              </a:lnSpc>
              <a:spcBef>
                <a:spcPts val="5"/>
              </a:spcBef>
              <a:buSzPct val="69565"/>
              <a:buFont typeface="Courier New"/>
              <a:buChar char="o"/>
              <a:tabLst>
                <a:tab pos="624840" algn="l"/>
              </a:tabLst>
            </a:pPr>
            <a:r>
              <a:rPr dirty="0" sz="1150">
                <a:latin typeface="Georgia"/>
                <a:cs typeface="Georgia"/>
              </a:rPr>
              <a:t>The</a:t>
            </a:r>
            <a:r>
              <a:rPr dirty="0" sz="1150" spc="-10">
                <a:latin typeface="Georgia"/>
                <a:cs typeface="Georgia"/>
              </a:rPr>
              <a:t> decentralized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nature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of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blockchain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ensures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that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NFTs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are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resistant </a:t>
            </a:r>
            <a:r>
              <a:rPr dirty="0" sz="1150">
                <a:latin typeface="Georgia"/>
                <a:cs typeface="Georgia"/>
              </a:rPr>
              <a:t>to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censorship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and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tampering,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providing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security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and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trust.</a:t>
            </a:r>
            <a:endParaRPr sz="1150">
              <a:latin typeface="Georgia"/>
              <a:cs typeface="Georgia"/>
            </a:endParaRPr>
          </a:p>
          <a:p>
            <a:pPr marL="294640" indent="-28194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294640" algn="l"/>
              </a:tabLst>
            </a:pP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Smart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Contracts:</a:t>
            </a:r>
            <a:endParaRPr sz="1150">
              <a:latin typeface="Georgia"/>
              <a:cs typeface="Georgia"/>
            </a:endParaRPr>
          </a:p>
          <a:p>
            <a:pPr lvl="1" marL="624840" marR="407034" indent="-235585">
              <a:lnSpc>
                <a:spcPct val="100000"/>
              </a:lnSpc>
              <a:spcBef>
                <a:spcPts val="5"/>
              </a:spcBef>
              <a:buSzPct val="69565"/>
              <a:buFont typeface="Courier New"/>
              <a:buChar char="o"/>
              <a:tabLst>
                <a:tab pos="624840" algn="l"/>
              </a:tabLst>
            </a:pPr>
            <a:r>
              <a:rPr dirty="0" sz="1150">
                <a:latin typeface="Georgia"/>
                <a:cs typeface="Georgia"/>
              </a:rPr>
              <a:t>Smart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contracts</a:t>
            </a:r>
            <a:r>
              <a:rPr dirty="0" sz="1150" spc="-4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automate</a:t>
            </a:r>
            <a:r>
              <a:rPr dirty="0" sz="1150" spc="-4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and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enforce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the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terms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of</a:t>
            </a:r>
            <a:r>
              <a:rPr dirty="0" sz="1150" spc="-3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transactions, </a:t>
            </a:r>
            <a:r>
              <a:rPr dirty="0" sz="1150">
                <a:latin typeface="Georgia"/>
                <a:cs typeface="Georgia"/>
              </a:rPr>
              <a:t>reducing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the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need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for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intermediaries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and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ensuring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transparency.</a:t>
            </a:r>
            <a:endParaRPr sz="1150">
              <a:latin typeface="Georgia"/>
              <a:cs typeface="Georgia"/>
            </a:endParaRPr>
          </a:p>
          <a:p>
            <a:pPr marL="295275" indent="-282575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295275" algn="l"/>
              </a:tabLst>
            </a:pP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Growing</a:t>
            </a:r>
            <a:r>
              <a:rPr dirty="0" sz="1150" spc="-50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Market</a:t>
            </a:r>
            <a:r>
              <a:rPr dirty="0" sz="1150" spc="-30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Demand:</a:t>
            </a:r>
            <a:endParaRPr sz="1150">
              <a:latin typeface="Georgia"/>
              <a:cs typeface="Georgia"/>
            </a:endParaRPr>
          </a:p>
          <a:p>
            <a:pPr lvl="1" marL="624840" marR="5080" indent="-235585">
              <a:lnSpc>
                <a:spcPct val="100000"/>
              </a:lnSpc>
              <a:spcBef>
                <a:spcPts val="5"/>
              </a:spcBef>
              <a:buSzPct val="69565"/>
              <a:buFont typeface="Courier New"/>
              <a:buChar char="o"/>
              <a:tabLst>
                <a:tab pos="624840" algn="l"/>
              </a:tabLst>
            </a:pPr>
            <a:r>
              <a:rPr dirty="0" sz="1150">
                <a:latin typeface="Georgia"/>
                <a:cs typeface="Georgia"/>
              </a:rPr>
              <a:t>There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is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increasing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interest</a:t>
            </a:r>
            <a:r>
              <a:rPr dirty="0" sz="1150" spc="-1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and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demand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for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NFTs,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especially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in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the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 spc="-20">
                <a:latin typeface="Georgia"/>
                <a:cs typeface="Georgia"/>
              </a:rPr>
              <a:t>art, </a:t>
            </a:r>
            <a:r>
              <a:rPr dirty="0" sz="1150">
                <a:latin typeface="Georgia"/>
                <a:cs typeface="Georgia"/>
              </a:rPr>
              <a:t>gaming,</a:t>
            </a:r>
            <a:r>
              <a:rPr dirty="0" sz="1150" spc="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and</a:t>
            </a:r>
            <a:r>
              <a:rPr dirty="0" sz="1150" spc="10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collectibles</a:t>
            </a:r>
            <a:r>
              <a:rPr dirty="0" sz="1150" spc="10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sectors.</a:t>
            </a:r>
            <a:endParaRPr sz="1150">
              <a:latin typeface="Georgia"/>
              <a:cs typeface="Georgia"/>
            </a:endParaRPr>
          </a:p>
          <a:p>
            <a:pPr marL="294640" indent="-28194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294640" algn="l"/>
              </a:tabLst>
            </a:pP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Global</a:t>
            </a:r>
            <a:r>
              <a:rPr dirty="0" sz="1150" spc="-40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Accessibility:</a:t>
            </a:r>
            <a:endParaRPr sz="1150">
              <a:latin typeface="Georgia"/>
              <a:cs typeface="Georgia"/>
            </a:endParaRPr>
          </a:p>
          <a:p>
            <a:pPr lvl="1" marL="624840" marR="392430" indent="-235585">
              <a:lnSpc>
                <a:spcPct val="100000"/>
              </a:lnSpc>
              <a:spcBef>
                <a:spcPts val="5"/>
              </a:spcBef>
              <a:buSzPct val="69565"/>
              <a:buFont typeface="Courier New"/>
              <a:buChar char="o"/>
              <a:tabLst>
                <a:tab pos="624840" algn="l"/>
              </a:tabLst>
            </a:pPr>
            <a:r>
              <a:rPr dirty="0" sz="1150">
                <a:latin typeface="Georgia"/>
                <a:cs typeface="Georgia"/>
              </a:rPr>
              <a:t>NFTs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and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blockchain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platforms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are</a:t>
            </a:r>
            <a:r>
              <a:rPr dirty="0" sz="1150" spc="-10">
                <a:latin typeface="Georgia"/>
                <a:cs typeface="Georgia"/>
              </a:rPr>
              <a:t> accessible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globally,</a:t>
            </a:r>
            <a:r>
              <a:rPr dirty="0" sz="1150" spc="-10">
                <a:latin typeface="Georgia"/>
                <a:cs typeface="Georgia"/>
              </a:rPr>
              <a:t> allowing </a:t>
            </a:r>
            <a:r>
              <a:rPr dirty="0" sz="1150">
                <a:latin typeface="Georgia"/>
                <a:cs typeface="Georgia"/>
              </a:rPr>
              <a:t>creators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and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buyers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to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interact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without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geographical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restrictions.</a:t>
            </a:r>
            <a:endParaRPr sz="1150">
              <a:latin typeface="Georgia"/>
              <a:cs typeface="Georgia"/>
            </a:endParaRPr>
          </a:p>
          <a:p>
            <a:pPr marL="295275" indent="-282575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295275" algn="l"/>
              </a:tabLst>
            </a:pP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Royalty</a:t>
            </a:r>
            <a:r>
              <a:rPr dirty="0" sz="1150" spc="-3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Features:</a:t>
            </a:r>
            <a:endParaRPr sz="1150">
              <a:latin typeface="Georgia"/>
              <a:cs typeface="Georgia"/>
            </a:endParaRPr>
          </a:p>
          <a:p>
            <a:pPr lvl="1" marL="624840" marR="547370" indent="-235585">
              <a:lnSpc>
                <a:spcPct val="100000"/>
              </a:lnSpc>
              <a:spcBef>
                <a:spcPts val="5"/>
              </a:spcBef>
              <a:buSzPct val="69565"/>
              <a:buFont typeface="Courier New"/>
              <a:buChar char="o"/>
              <a:tabLst>
                <a:tab pos="624840" algn="l"/>
              </a:tabLst>
            </a:pPr>
            <a:r>
              <a:rPr dirty="0" sz="1150">
                <a:latin typeface="Georgia"/>
                <a:cs typeface="Georgia"/>
              </a:rPr>
              <a:t>NFTs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can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include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built-in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royalties,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enabling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creators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to</a:t>
            </a:r>
            <a:r>
              <a:rPr dirty="0" sz="1150" spc="-1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earn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 spc="-50">
                <a:latin typeface="Georgia"/>
                <a:cs typeface="Georgia"/>
              </a:rPr>
              <a:t>a </a:t>
            </a:r>
            <a:r>
              <a:rPr dirty="0" sz="1150">
                <a:latin typeface="Georgia"/>
                <a:cs typeface="Georgia"/>
              </a:rPr>
              <a:t>percentage</a:t>
            </a:r>
            <a:r>
              <a:rPr dirty="0" sz="1150" spc="-3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of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future</a:t>
            </a:r>
            <a:r>
              <a:rPr dirty="0" sz="1150" spc="-4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sales</a:t>
            </a:r>
            <a:r>
              <a:rPr dirty="0" sz="1150" spc="-3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automatically.</a:t>
            </a:r>
            <a:endParaRPr sz="11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4697" rIns="0" bIns="0" rtlCol="0" vert="horz">
            <a:spAutoFit/>
          </a:bodyPr>
          <a:lstStyle/>
          <a:p>
            <a:pPr marL="6078855">
              <a:lnSpc>
                <a:spcPct val="100000"/>
              </a:lnSpc>
              <a:spcBef>
                <a:spcPts val="110"/>
              </a:spcBef>
            </a:pPr>
            <a:r>
              <a:rPr dirty="0" sz="2300" spc="204"/>
              <a:t>Weaknesses </a:t>
            </a:r>
            <a:endParaRPr sz="2300"/>
          </a:p>
        </p:txBody>
      </p:sp>
      <p:sp>
        <p:nvSpPr>
          <p:cNvPr id="3" name="object 3" descr=""/>
          <p:cNvSpPr txBox="1"/>
          <p:nvPr/>
        </p:nvSpPr>
        <p:spPr>
          <a:xfrm>
            <a:off x="4761963" y="2861563"/>
            <a:ext cx="4649470" cy="23145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94640" algn="l"/>
              </a:tabLst>
            </a:pP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Technical</a:t>
            </a:r>
            <a:r>
              <a:rPr dirty="0" sz="1150" spc="-3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Complexity:</a:t>
            </a:r>
            <a:endParaRPr sz="1150">
              <a:latin typeface="Georgia"/>
              <a:cs typeface="Georgia"/>
            </a:endParaRPr>
          </a:p>
          <a:p>
            <a:pPr lvl="1" marL="624840" marR="34290" indent="-235585">
              <a:lnSpc>
                <a:spcPct val="100000"/>
              </a:lnSpc>
              <a:spcBef>
                <a:spcPts val="10"/>
              </a:spcBef>
              <a:buSzPct val="69565"/>
              <a:buFont typeface="Courier New"/>
              <a:buChar char="o"/>
              <a:tabLst>
                <a:tab pos="624840" algn="l"/>
              </a:tabLst>
            </a:pPr>
            <a:r>
              <a:rPr dirty="0" sz="1150">
                <a:latin typeface="Georgia"/>
                <a:cs typeface="Georgia"/>
              </a:rPr>
              <a:t>NFTs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can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be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technically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complex,</a:t>
            </a:r>
            <a:r>
              <a:rPr dirty="0" sz="1150" spc="-1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posing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barrier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to</a:t>
            </a:r>
            <a:r>
              <a:rPr dirty="0" sz="1150" spc="-1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entry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 spc="-25">
                <a:latin typeface="Georgia"/>
                <a:cs typeface="Georgia"/>
              </a:rPr>
              <a:t>for </a:t>
            </a:r>
            <a:r>
              <a:rPr dirty="0" sz="1150" spc="-10">
                <a:latin typeface="Georgia"/>
                <a:cs typeface="Georgia"/>
              </a:rPr>
              <a:t>non-</a:t>
            </a:r>
            <a:r>
              <a:rPr dirty="0" sz="1150">
                <a:latin typeface="Georgia"/>
                <a:cs typeface="Georgia"/>
              </a:rPr>
              <a:t>technical</a:t>
            </a:r>
            <a:r>
              <a:rPr dirty="0" sz="1150" spc="-40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users.</a:t>
            </a:r>
            <a:endParaRPr sz="1150">
              <a:latin typeface="Georgia"/>
              <a:cs typeface="Georgia"/>
            </a:endParaRPr>
          </a:p>
          <a:p>
            <a:pPr marL="294640" indent="-28194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294640" algn="l"/>
              </a:tabLst>
            </a:pP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High</a:t>
            </a:r>
            <a:r>
              <a:rPr dirty="0" sz="1150" spc="-30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Transaction</a:t>
            </a:r>
            <a:r>
              <a:rPr dirty="0" sz="1150" spc="-40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Fees:</a:t>
            </a:r>
            <a:endParaRPr sz="1150">
              <a:latin typeface="Georgia"/>
              <a:cs typeface="Georgia"/>
            </a:endParaRPr>
          </a:p>
          <a:p>
            <a:pPr lvl="1" marL="624840" marR="32384" indent="-235585">
              <a:lnSpc>
                <a:spcPct val="100000"/>
              </a:lnSpc>
              <a:spcBef>
                <a:spcPts val="5"/>
              </a:spcBef>
              <a:buSzPct val="69565"/>
              <a:buFont typeface="Courier New"/>
              <a:buChar char="o"/>
              <a:tabLst>
                <a:tab pos="624840" algn="l"/>
              </a:tabLst>
            </a:pPr>
            <a:r>
              <a:rPr dirty="0" sz="1150" spc="-10">
                <a:latin typeface="Georgia"/>
                <a:cs typeface="Georgia"/>
              </a:rPr>
              <a:t>Platforms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like</a:t>
            </a:r>
            <a:r>
              <a:rPr dirty="0" sz="1150" spc="-1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Ethereum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can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have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high</a:t>
            </a:r>
            <a:r>
              <a:rPr dirty="0" sz="1150" spc="-1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gas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fees,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making transactions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expensive,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especially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during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network </a:t>
            </a:r>
            <a:r>
              <a:rPr dirty="0" sz="1150" spc="-10">
                <a:latin typeface="Georgia"/>
                <a:cs typeface="Georgia"/>
              </a:rPr>
              <a:t>congestion.</a:t>
            </a:r>
            <a:endParaRPr sz="1150">
              <a:latin typeface="Georgia"/>
              <a:cs typeface="Georgia"/>
            </a:endParaRPr>
          </a:p>
          <a:p>
            <a:pPr marL="294640" indent="-28194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294640" algn="l"/>
              </a:tabLst>
            </a:pP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Environmental</a:t>
            </a:r>
            <a:r>
              <a:rPr dirty="0" sz="1150" spc="5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Concerns:</a:t>
            </a:r>
            <a:endParaRPr sz="1150">
              <a:latin typeface="Georgia"/>
              <a:cs typeface="Georgia"/>
            </a:endParaRPr>
          </a:p>
          <a:p>
            <a:pPr lvl="1" marL="624840" marR="111125" indent="-235585">
              <a:lnSpc>
                <a:spcPct val="100000"/>
              </a:lnSpc>
              <a:spcBef>
                <a:spcPts val="5"/>
              </a:spcBef>
              <a:buSzPct val="69565"/>
              <a:buFont typeface="Courier New"/>
              <a:buChar char="o"/>
              <a:tabLst>
                <a:tab pos="624840" algn="l"/>
              </a:tabLst>
            </a:pPr>
            <a:r>
              <a:rPr dirty="0" sz="1150">
                <a:latin typeface="Georgia"/>
                <a:cs typeface="Georgia"/>
              </a:rPr>
              <a:t>The energy </a:t>
            </a:r>
            <a:r>
              <a:rPr dirty="0" sz="1150" spc="-10">
                <a:latin typeface="Georgia"/>
                <a:cs typeface="Georgia"/>
              </a:rPr>
              <a:t>consumption </a:t>
            </a:r>
            <a:r>
              <a:rPr dirty="0" sz="1150">
                <a:latin typeface="Georgia"/>
                <a:cs typeface="Georgia"/>
              </a:rPr>
              <a:t>of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certain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blockchain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networks, particularly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those</a:t>
            </a:r>
            <a:r>
              <a:rPr dirty="0" sz="1150" spc="-1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using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proof-of-work,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raises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environmental concerns.</a:t>
            </a:r>
            <a:endParaRPr sz="1150">
              <a:latin typeface="Georgia"/>
              <a:cs typeface="Georgia"/>
            </a:endParaRPr>
          </a:p>
          <a:p>
            <a:pPr marL="295275" indent="-282575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295275" algn="l"/>
              </a:tabLst>
            </a:pP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Market</a:t>
            </a:r>
            <a:r>
              <a:rPr dirty="0" sz="1150" spc="-3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Volatility:</a:t>
            </a:r>
            <a:endParaRPr sz="1150">
              <a:latin typeface="Georgia"/>
              <a:cs typeface="Georgia"/>
            </a:endParaRPr>
          </a:p>
          <a:p>
            <a:pPr lvl="1" marL="624840" marR="5080" indent="-235585">
              <a:lnSpc>
                <a:spcPct val="100000"/>
              </a:lnSpc>
              <a:spcBef>
                <a:spcPts val="10"/>
              </a:spcBef>
              <a:buSzPct val="69565"/>
              <a:buFont typeface="Courier New"/>
              <a:buChar char="o"/>
              <a:tabLst>
                <a:tab pos="624840" algn="l"/>
              </a:tabLst>
            </a:pPr>
            <a:r>
              <a:rPr dirty="0" sz="1150">
                <a:latin typeface="Georgia"/>
                <a:cs typeface="Georgia"/>
              </a:rPr>
              <a:t>The value</a:t>
            </a:r>
            <a:r>
              <a:rPr dirty="0" sz="1150" spc="-1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of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NFTs</a:t>
            </a:r>
            <a:r>
              <a:rPr dirty="0" sz="1150" spc="-1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and</a:t>
            </a:r>
            <a:r>
              <a:rPr dirty="0" sz="1150" spc="-10">
                <a:latin typeface="Georgia"/>
                <a:cs typeface="Georgia"/>
              </a:rPr>
              <a:t> cryptocurrencies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can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be highly </a:t>
            </a:r>
            <a:r>
              <a:rPr dirty="0" sz="1150" spc="-10">
                <a:latin typeface="Georgia"/>
                <a:cs typeface="Georgia"/>
              </a:rPr>
              <a:t>volatile, </a:t>
            </a:r>
            <a:r>
              <a:rPr dirty="0" sz="1150">
                <a:latin typeface="Georgia"/>
                <a:cs typeface="Georgia"/>
              </a:rPr>
              <a:t>posing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financial</a:t>
            </a:r>
            <a:r>
              <a:rPr dirty="0" sz="1150" spc="-3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risks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to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investors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and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creators.</a:t>
            </a:r>
            <a:endParaRPr sz="1150">
              <a:latin typeface="Georgia"/>
              <a:cs typeface="Georgi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848" y="2101407"/>
            <a:ext cx="4241800" cy="35716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97905" y="1939544"/>
            <a:ext cx="2247900" cy="3778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215"/>
              <a:t>Opportunities </a:t>
            </a:r>
            <a:endParaRPr sz="2300"/>
          </a:p>
        </p:txBody>
      </p:sp>
      <p:sp>
        <p:nvSpPr>
          <p:cNvPr id="3" name="object 3" descr=""/>
          <p:cNvSpPr txBox="1"/>
          <p:nvPr/>
        </p:nvSpPr>
        <p:spPr>
          <a:xfrm>
            <a:off x="4646900" y="2594101"/>
            <a:ext cx="4624705" cy="3018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94640" algn="l"/>
              </a:tabLst>
            </a:pP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Expanding</a:t>
            </a:r>
            <a:r>
              <a:rPr dirty="0" sz="1150" spc="-1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Use</a:t>
            </a:r>
            <a:r>
              <a:rPr dirty="0" sz="1150" spc="-20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Cases:</a:t>
            </a:r>
            <a:endParaRPr sz="1150">
              <a:latin typeface="Georgia"/>
              <a:cs typeface="Georgia"/>
            </a:endParaRPr>
          </a:p>
          <a:p>
            <a:pPr lvl="1" marL="624840" marR="236854" indent="-235585">
              <a:lnSpc>
                <a:spcPct val="100000"/>
              </a:lnSpc>
              <a:spcBef>
                <a:spcPts val="10"/>
              </a:spcBef>
              <a:buSzPct val="69565"/>
              <a:buFont typeface="Courier New"/>
              <a:buChar char="o"/>
              <a:tabLst>
                <a:tab pos="624840" algn="l"/>
              </a:tabLst>
            </a:pPr>
            <a:r>
              <a:rPr dirty="0" sz="1150">
                <a:latin typeface="Georgia"/>
                <a:cs typeface="Georgia"/>
              </a:rPr>
              <a:t>NFTs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can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be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used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beyond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art</a:t>
            </a:r>
            <a:r>
              <a:rPr dirty="0" sz="1150" spc="-1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and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collectibles,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including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 spc="-25">
                <a:latin typeface="Georgia"/>
                <a:cs typeface="Georgia"/>
              </a:rPr>
              <a:t>in </a:t>
            </a:r>
            <a:r>
              <a:rPr dirty="0" sz="1150">
                <a:latin typeface="Georgia"/>
                <a:cs typeface="Georgia"/>
              </a:rPr>
              <a:t>real</a:t>
            </a:r>
            <a:r>
              <a:rPr dirty="0" sz="1150" spc="-1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estate,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ticketing,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virtual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worlds,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and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more.</a:t>
            </a:r>
            <a:endParaRPr sz="1150">
              <a:latin typeface="Georgia"/>
              <a:cs typeface="Georgia"/>
            </a:endParaRPr>
          </a:p>
          <a:p>
            <a:pPr marL="294640" indent="-28194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294640" algn="l"/>
              </a:tabLst>
            </a:pP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Partnerships</a:t>
            </a:r>
            <a:r>
              <a:rPr dirty="0" sz="1150" spc="-20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20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Collaborations:</a:t>
            </a:r>
            <a:endParaRPr sz="1150">
              <a:latin typeface="Georgia"/>
              <a:cs typeface="Georgia"/>
            </a:endParaRPr>
          </a:p>
          <a:p>
            <a:pPr lvl="1" marL="624840" marR="325755" indent="-235585">
              <a:lnSpc>
                <a:spcPct val="100000"/>
              </a:lnSpc>
              <a:spcBef>
                <a:spcPts val="5"/>
              </a:spcBef>
              <a:buSzPct val="69565"/>
              <a:buFont typeface="Courier New"/>
              <a:buChar char="o"/>
              <a:tabLst>
                <a:tab pos="624840" algn="l"/>
              </a:tabLst>
            </a:pPr>
            <a:r>
              <a:rPr dirty="0" sz="1150" spc="-10">
                <a:latin typeface="Georgia"/>
                <a:cs typeface="Georgia"/>
              </a:rPr>
              <a:t>Collaborations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with</a:t>
            </a:r>
            <a:r>
              <a:rPr dirty="0" sz="1150" spc="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artists,</a:t>
            </a:r>
            <a:r>
              <a:rPr dirty="0" sz="1150" spc="1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brands, and </a:t>
            </a:r>
            <a:r>
              <a:rPr dirty="0" sz="1150" spc="-10">
                <a:latin typeface="Georgia"/>
                <a:cs typeface="Georgia"/>
              </a:rPr>
              <a:t>influencers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 spc="-25">
                <a:latin typeface="Georgia"/>
                <a:cs typeface="Georgia"/>
              </a:rPr>
              <a:t>can </a:t>
            </a:r>
            <a:r>
              <a:rPr dirty="0" sz="1150">
                <a:latin typeface="Georgia"/>
                <a:cs typeface="Georgia"/>
              </a:rPr>
              <a:t>expand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market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reach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and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enhance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the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value</a:t>
            </a:r>
            <a:r>
              <a:rPr dirty="0" sz="1150" spc="-10">
                <a:latin typeface="Georgia"/>
                <a:cs typeface="Georgia"/>
              </a:rPr>
              <a:t> proposition.</a:t>
            </a:r>
            <a:endParaRPr sz="1150">
              <a:latin typeface="Georgia"/>
              <a:cs typeface="Georgia"/>
            </a:endParaRPr>
          </a:p>
          <a:p>
            <a:pPr marL="294640" indent="-28194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294640" algn="l"/>
              </a:tabLst>
            </a:pP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Evolving</a:t>
            </a:r>
            <a:r>
              <a:rPr dirty="0" sz="1150" spc="-40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Technologies:</a:t>
            </a:r>
            <a:endParaRPr sz="1150">
              <a:latin typeface="Georgia"/>
              <a:cs typeface="Georgia"/>
            </a:endParaRPr>
          </a:p>
          <a:p>
            <a:pPr lvl="1" marL="624840" marR="5080" indent="-235585">
              <a:lnSpc>
                <a:spcPct val="100000"/>
              </a:lnSpc>
              <a:spcBef>
                <a:spcPts val="5"/>
              </a:spcBef>
              <a:buSzPct val="69565"/>
              <a:buFont typeface="Courier New"/>
              <a:buChar char="o"/>
              <a:tabLst>
                <a:tab pos="624840" algn="l"/>
              </a:tabLst>
            </a:pPr>
            <a:r>
              <a:rPr dirty="0" sz="1150">
                <a:latin typeface="Georgia"/>
                <a:cs typeface="Georgia"/>
              </a:rPr>
              <a:t>Advances</a:t>
            </a:r>
            <a:r>
              <a:rPr dirty="0" sz="1150" spc="-3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in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blockchain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technology,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such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as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layer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2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solutions </a:t>
            </a:r>
            <a:r>
              <a:rPr dirty="0" sz="1150">
                <a:latin typeface="Georgia"/>
                <a:cs typeface="Georgia"/>
              </a:rPr>
              <a:t>and</a:t>
            </a:r>
            <a:r>
              <a:rPr dirty="0" sz="1150" spc="-10">
                <a:latin typeface="Georgia"/>
                <a:cs typeface="Georgia"/>
              </a:rPr>
              <a:t> proof-of-</a:t>
            </a:r>
            <a:r>
              <a:rPr dirty="0" sz="1150">
                <a:latin typeface="Georgia"/>
                <a:cs typeface="Georgia"/>
              </a:rPr>
              <a:t>stake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consensus,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can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address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current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limitations </a:t>
            </a:r>
            <a:r>
              <a:rPr dirty="0" sz="1150">
                <a:latin typeface="Georgia"/>
                <a:cs typeface="Georgia"/>
              </a:rPr>
              <a:t>and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improve</a:t>
            </a:r>
            <a:r>
              <a:rPr dirty="0" sz="1150" spc="-10">
                <a:latin typeface="Georgia"/>
                <a:cs typeface="Georgia"/>
              </a:rPr>
              <a:t> efficiency.</a:t>
            </a:r>
            <a:endParaRPr sz="1150">
              <a:latin typeface="Georgia"/>
              <a:cs typeface="Georgia"/>
            </a:endParaRPr>
          </a:p>
          <a:p>
            <a:pPr marL="295275" indent="-282575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295275" algn="l"/>
              </a:tabLst>
            </a:pP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Growing</a:t>
            </a:r>
            <a:r>
              <a:rPr dirty="0" sz="1150" spc="-50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Institutional</a:t>
            </a:r>
            <a:r>
              <a:rPr dirty="0" sz="1150" spc="-3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Interest:</a:t>
            </a:r>
            <a:endParaRPr sz="1150">
              <a:latin typeface="Georgia"/>
              <a:cs typeface="Georgia"/>
            </a:endParaRPr>
          </a:p>
          <a:p>
            <a:pPr lvl="1" marL="624840" marR="237490" indent="-235585">
              <a:lnSpc>
                <a:spcPct val="100000"/>
              </a:lnSpc>
              <a:spcBef>
                <a:spcPts val="10"/>
              </a:spcBef>
              <a:buSzPct val="69565"/>
              <a:buFont typeface="Courier New"/>
              <a:buChar char="o"/>
              <a:tabLst>
                <a:tab pos="624840" algn="l"/>
              </a:tabLst>
            </a:pPr>
            <a:r>
              <a:rPr dirty="0" sz="1150">
                <a:latin typeface="Georgia"/>
                <a:cs typeface="Georgia"/>
              </a:rPr>
              <a:t>Increasing</a:t>
            </a:r>
            <a:r>
              <a:rPr dirty="0" sz="1150" spc="-3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interest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from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institutional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investors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can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lead</a:t>
            </a:r>
            <a:r>
              <a:rPr dirty="0" sz="1150" spc="-25">
                <a:latin typeface="Georgia"/>
                <a:cs typeface="Georgia"/>
              </a:rPr>
              <a:t> to </a:t>
            </a:r>
            <a:r>
              <a:rPr dirty="0" sz="1150">
                <a:latin typeface="Georgia"/>
                <a:cs typeface="Georgia"/>
              </a:rPr>
              <a:t>more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significant</a:t>
            </a:r>
            <a:r>
              <a:rPr dirty="0" sz="1150" spc="-3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capital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inflows</a:t>
            </a:r>
            <a:r>
              <a:rPr dirty="0" sz="1150" spc="-3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and</a:t>
            </a:r>
            <a:r>
              <a:rPr dirty="0" sz="1150" spc="-3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market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stability.</a:t>
            </a:r>
            <a:endParaRPr sz="1150">
              <a:latin typeface="Georgia"/>
              <a:cs typeface="Georgia"/>
            </a:endParaRPr>
          </a:p>
          <a:p>
            <a:pPr marL="294640" indent="-28194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294640" algn="l"/>
              </a:tabLst>
            </a:pP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Regulatory</a:t>
            </a:r>
            <a:r>
              <a:rPr dirty="0" sz="1150" spc="-50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Clarity:</a:t>
            </a:r>
            <a:endParaRPr sz="1150">
              <a:latin typeface="Georgia"/>
              <a:cs typeface="Georgia"/>
            </a:endParaRPr>
          </a:p>
          <a:p>
            <a:pPr lvl="1" marL="624840" marR="400050" indent="-235585">
              <a:lnSpc>
                <a:spcPct val="100000"/>
              </a:lnSpc>
              <a:spcBef>
                <a:spcPts val="5"/>
              </a:spcBef>
              <a:buSzPct val="69565"/>
              <a:buFont typeface="Courier New"/>
              <a:buChar char="o"/>
              <a:tabLst>
                <a:tab pos="624840" algn="l"/>
              </a:tabLst>
            </a:pPr>
            <a:r>
              <a:rPr dirty="0" sz="1150">
                <a:latin typeface="Georgia"/>
                <a:cs typeface="Georgia"/>
              </a:rPr>
              <a:t>As </a:t>
            </a:r>
            <a:r>
              <a:rPr dirty="0" sz="1150" spc="-10">
                <a:latin typeface="Georgia"/>
                <a:cs typeface="Georgia"/>
              </a:rPr>
              <a:t>regulatory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frameworks</a:t>
            </a:r>
            <a:r>
              <a:rPr dirty="0" sz="1150" spc="-1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evolve,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clearer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guidelines</a:t>
            </a:r>
            <a:r>
              <a:rPr dirty="0" sz="1150" spc="-25">
                <a:latin typeface="Georgia"/>
                <a:cs typeface="Georgia"/>
              </a:rPr>
              <a:t> can </a:t>
            </a:r>
            <a:r>
              <a:rPr dirty="0" sz="1150">
                <a:latin typeface="Georgia"/>
                <a:cs typeface="Georgia"/>
              </a:rPr>
              <a:t>provide</a:t>
            </a:r>
            <a:r>
              <a:rPr dirty="0" sz="1150" spc="-4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more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stable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and</a:t>
            </a:r>
            <a:r>
              <a:rPr dirty="0" sz="1150" spc="-4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predictable</a:t>
            </a:r>
            <a:r>
              <a:rPr dirty="0" sz="1150" spc="-3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environment</a:t>
            </a:r>
            <a:r>
              <a:rPr dirty="0" sz="1150" spc="-40">
                <a:latin typeface="Georgia"/>
                <a:cs typeface="Georgia"/>
              </a:rPr>
              <a:t> </a:t>
            </a:r>
            <a:r>
              <a:rPr dirty="0" sz="1150" spc="-25">
                <a:latin typeface="Georgia"/>
                <a:cs typeface="Georgia"/>
              </a:rPr>
              <a:t>for </a:t>
            </a:r>
            <a:r>
              <a:rPr dirty="0" sz="1150" spc="-10">
                <a:latin typeface="Georgia"/>
                <a:cs typeface="Georgia"/>
              </a:rPr>
              <a:t>growth.</a:t>
            </a:r>
            <a:endParaRPr sz="1150">
              <a:latin typeface="Georgia"/>
              <a:cs typeface="Georgi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366766" y="1840229"/>
            <a:ext cx="2893695" cy="4060825"/>
            <a:chOff x="1366766" y="1840229"/>
            <a:chExt cx="2893695" cy="406082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6766" y="1840229"/>
              <a:ext cx="2893504" cy="406044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7028" y="1849627"/>
              <a:ext cx="2893313" cy="40513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1472" rIns="0" bIns="0" rtlCol="0" vert="horz">
            <a:spAutoFit/>
          </a:bodyPr>
          <a:lstStyle/>
          <a:p>
            <a:pPr marL="5577840">
              <a:lnSpc>
                <a:spcPct val="100000"/>
              </a:lnSpc>
              <a:spcBef>
                <a:spcPts val="110"/>
              </a:spcBef>
            </a:pPr>
            <a:r>
              <a:rPr dirty="0" sz="2300" spc="200"/>
              <a:t>Threats </a:t>
            </a:r>
            <a:endParaRPr sz="2300"/>
          </a:p>
        </p:txBody>
      </p:sp>
      <p:sp>
        <p:nvSpPr>
          <p:cNvPr id="3" name="object 3" descr=""/>
          <p:cNvSpPr txBox="1"/>
          <p:nvPr/>
        </p:nvSpPr>
        <p:spPr>
          <a:xfrm>
            <a:off x="4245326" y="2758693"/>
            <a:ext cx="5296535" cy="28422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94640" algn="l"/>
              </a:tabLst>
            </a:pP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Regulatory</a:t>
            </a:r>
            <a:r>
              <a:rPr dirty="0" sz="1150" spc="-50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Uncertainty:</a:t>
            </a:r>
            <a:endParaRPr sz="1150">
              <a:latin typeface="Georgia"/>
              <a:cs typeface="Georgia"/>
            </a:endParaRPr>
          </a:p>
          <a:p>
            <a:pPr lvl="1" marL="624840" marR="222250" indent="-235585">
              <a:lnSpc>
                <a:spcPct val="100000"/>
              </a:lnSpc>
              <a:spcBef>
                <a:spcPts val="10"/>
              </a:spcBef>
              <a:buSzPct val="69565"/>
              <a:buFont typeface="Courier New"/>
              <a:buChar char="o"/>
              <a:tabLst>
                <a:tab pos="624840" algn="l"/>
              </a:tabLst>
            </a:pPr>
            <a:r>
              <a:rPr dirty="0" sz="1150">
                <a:latin typeface="Georgia"/>
                <a:cs typeface="Georgia"/>
              </a:rPr>
              <a:t>Unclear</a:t>
            </a:r>
            <a:r>
              <a:rPr dirty="0" sz="1150" spc="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or</a:t>
            </a:r>
            <a:r>
              <a:rPr dirty="0" sz="1150" spc="10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unfavorable regulations </a:t>
            </a:r>
            <a:r>
              <a:rPr dirty="0" sz="1150">
                <a:latin typeface="Georgia"/>
                <a:cs typeface="Georgia"/>
              </a:rPr>
              <a:t>could</a:t>
            </a:r>
            <a:r>
              <a:rPr dirty="0" sz="1150" spc="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pose </a:t>
            </a:r>
            <a:r>
              <a:rPr dirty="0" sz="1150" spc="-10">
                <a:latin typeface="Georgia"/>
                <a:cs typeface="Georgia"/>
              </a:rPr>
              <a:t>significant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challenges, </a:t>
            </a:r>
            <a:r>
              <a:rPr dirty="0" sz="1150">
                <a:latin typeface="Georgia"/>
                <a:cs typeface="Georgia"/>
              </a:rPr>
              <a:t>including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potential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restrictions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or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bans.</a:t>
            </a:r>
            <a:endParaRPr sz="1150">
              <a:latin typeface="Georgia"/>
              <a:cs typeface="Georgia"/>
            </a:endParaRPr>
          </a:p>
          <a:p>
            <a:pPr marL="295275" indent="-282575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295275" algn="l"/>
              </a:tabLst>
            </a:pP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Security</a:t>
            </a:r>
            <a:r>
              <a:rPr dirty="0" sz="1150" spc="-3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Risks:</a:t>
            </a:r>
            <a:endParaRPr sz="1150">
              <a:latin typeface="Georgia"/>
              <a:cs typeface="Georgia"/>
            </a:endParaRPr>
          </a:p>
          <a:p>
            <a:pPr lvl="1" marL="624840" marR="49530" indent="-235585">
              <a:lnSpc>
                <a:spcPct val="100000"/>
              </a:lnSpc>
              <a:spcBef>
                <a:spcPts val="5"/>
              </a:spcBef>
              <a:buSzPct val="69565"/>
              <a:buFont typeface="Courier New"/>
              <a:buChar char="o"/>
              <a:tabLst>
                <a:tab pos="624840" algn="l"/>
              </a:tabLst>
            </a:pPr>
            <a:r>
              <a:rPr dirty="0" sz="1150">
                <a:latin typeface="Georgia"/>
                <a:cs typeface="Georgia"/>
              </a:rPr>
              <a:t>Hacking,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smart</a:t>
            </a:r>
            <a:r>
              <a:rPr dirty="0" sz="1150" spc="-1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contract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vulnerabilities,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and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phishing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attacks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pose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risks </a:t>
            </a:r>
            <a:r>
              <a:rPr dirty="0" sz="1150">
                <a:latin typeface="Georgia"/>
                <a:cs typeface="Georgia"/>
              </a:rPr>
              <a:t>to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users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and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the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platform.</a:t>
            </a:r>
            <a:endParaRPr sz="1150">
              <a:latin typeface="Georgia"/>
              <a:cs typeface="Georgia"/>
            </a:endParaRPr>
          </a:p>
          <a:p>
            <a:pPr marL="294640" indent="-28194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294640" algn="l"/>
              </a:tabLst>
            </a:pP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Environmental</a:t>
            </a:r>
            <a:r>
              <a:rPr dirty="0" sz="1150" spc="5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Criticism:</a:t>
            </a:r>
            <a:endParaRPr sz="1150">
              <a:latin typeface="Georgia"/>
              <a:cs typeface="Georgia"/>
            </a:endParaRPr>
          </a:p>
          <a:p>
            <a:pPr lvl="1" marL="624840" marR="316865" indent="-235585">
              <a:lnSpc>
                <a:spcPct val="100000"/>
              </a:lnSpc>
              <a:spcBef>
                <a:spcPts val="5"/>
              </a:spcBef>
              <a:buSzPct val="69565"/>
              <a:buFont typeface="Courier New"/>
              <a:buChar char="o"/>
              <a:tabLst>
                <a:tab pos="624840" algn="l"/>
              </a:tabLst>
            </a:pPr>
            <a:r>
              <a:rPr dirty="0" sz="1150">
                <a:latin typeface="Georgia"/>
                <a:cs typeface="Georgia"/>
              </a:rPr>
              <a:t>Ongoing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concerns</a:t>
            </a:r>
            <a:r>
              <a:rPr dirty="0" sz="1150" spc="-3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about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the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environmental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impact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of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blockchain </a:t>
            </a:r>
            <a:r>
              <a:rPr dirty="0" sz="1150">
                <a:latin typeface="Georgia"/>
                <a:cs typeface="Georgia"/>
              </a:rPr>
              <a:t>technology</a:t>
            </a:r>
            <a:r>
              <a:rPr dirty="0" sz="1150" spc="-4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could</a:t>
            </a:r>
            <a:r>
              <a:rPr dirty="0" sz="1150" spc="-4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lead</a:t>
            </a:r>
            <a:r>
              <a:rPr dirty="0" sz="1150" spc="-4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to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negative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publicity</a:t>
            </a:r>
            <a:r>
              <a:rPr dirty="0" sz="1150" spc="-4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and</a:t>
            </a:r>
            <a:r>
              <a:rPr dirty="0" sz="1150" spc="-3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potential</a:t>
            </a:r>
            <a:r>
              <a:rPr dirty="0" sz="1150" spc="-3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regulatory action.</a:t>
            </a:r>
            <a:endParaRPr sz="1150">
              <a:latin typeface="Georgia"/>
              <a:cs typeface="Georgia"/>
            </a:endParaRPr>
          </a:p>
          <a:p>
            <a:pPr marL="295275" indent="-282575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295275" algn="l"/>
              </a:tabLst>
            </a:pP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Fraud</a:t>
            </a:r>
            <a:r>
              <a:rPr dirty="0" sz="1150" spc="-3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2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Scams:</a:t>
            </a:r>
            <a:endParaRPr sz="1150">
              <a:latin typeface="Georgia"/>
              <a:cs typeface="Georgia"/>
            </a:endParaRPr>
          </a:p>
          <a:p>
            <a:pPr lvl="1" marL="624840" marR="5080" indent="-235585">
              <a:lnSpc>
                <a:spcPct val="100000"/>
              </a:lnSpc>
              <a:spcBef>
                <a:spcPts val="10"/>
              </a:spcBef>
              <a:buSzPct val="69565"/>
              <a:buFont typeface="Courier New"/>
              <a:buChar char="o"/>
              <a:tabLst>
                <a:tab pos="624840" algn="l"/>
              </a:tabLst>
            </a:pPr>
            <a:r>
              <a:rPr dirty="0" sz="1150">
                <a:latin typeface="Georgia"/>
                <a:cs typeface="Georgia"/>
              </a:rPr>
              <a:t>The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prevalence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of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fraud</a:t>
            </a:r>
            <a:r>
              <a:rPr dirty="0" sz="1150" spc="-4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and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scams,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such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as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fake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NFTs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and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rug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pulls,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 spc="-25">
                <a:latin typeface="Georgia"/>
                <a:cs typeface="Georgia"/>
              </a:rPr>
              <a:t>can </a:t>
            </a:r>
            <a:r>
              <a:rPr dirty="0" sz="1150">
                <a:latin typeface="Georgia"/>
                <a:cs typeface="Georgia"/>
              </a:rPr>
              <a:t>erode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trust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in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the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market.</a:t>
            </a:r>
            <a:endParaRPr sz="1150">
              <a:latin typeface="Georgia"/>
              <a:cs typeface="Georgia"/>
            </a:endParaRPr>
          </a:p>
          <a:p>
            <a:pPr marL="294640" indent="-28194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294640" algn="l"/>
              </a:tabLst>
            </a:pP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Economic</a:t>
            </a:r>
            <a:r>
              <a:rPr dirty="0" sz="1150" spc="4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Downturns:</a:t>
            </a:r>
            <a:endParaRPr sz="1150">
              <a:latin typeface="Georgia"/>
              <a:cs typeface="Georgia"/>
            </a:endParaRPr>
          </a:p>
          <a:p>
            <a:pPr lvl="1" marL="624840" marR="191135" indent="-235585">
              <a:lnSpc>
                <a:spcPct val="100000"/>
              </a:lnSpc>
              <a:spcBef>
                <a:spcPts val="5"/>
              </a:spcBef>
              <a:buSzPct val="69565"/>
              <a:buFont typeface="Courier New"/>
              <a:buChar char="o"/>
              <a:tabLst>
                <a:tab pos="624840" algn="l"/>
              </a:tabLst>
            </a:pPr>
            <a:r>
              <a:rPr dirty="0" sz="1150">
                <a:latin typeface="Georgia"/>
                <a:cs typeface="Georgia"/>
              </a:rPr>
              <a:t>Economic</a:t>
            </a:r>
            <a:r>
              <a:rPr dirty="0" sz="1150" spc="-3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downturns</a:t>
            </a:r>
            <a:r>
              <a:rPr dirty="0" sz="1150" spc="-4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or</a:t>
            </a:r>
            <a:r>
              <a:rPr dirty="0" sz="1150" spc="-1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recessions</a:t>
            </a:r>
            <a:r>
              <a:rPr dirty="0" sz="1150" spc="-3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can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lead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to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reduced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investment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 spc="-25">
                <a:latin typeface="Georgia"/>
                <a:cs typeface="Georgia"/>
              </a:rPr>
              <a:t>in </a:t>
            </a:r>
            <a:r>
              <a:rPr dirty="0" sz="1150" spc="-10">
                <a:latin typeface="Georgia"/>
                <a:cs typeface="Georgia"/>
              </a:rPr>
              <a:t>speculative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assets</a:t>
            </a:r>
            <a:r>
              <a:rPr dirty="0" sz="1150" spc="-5">
                <a:latin typeface="Georgia"/>
                <a:cs typeface="Georgia"/>
              </a:rPr>
              <a:t> </a:t>
            </a:r>
            <a:r>
              <a:rPr dirty="0" sz="1150">
                <a:latin typeface="Georgia"/>
                <a:cs typeface="Georgia"/>
              </a:rPr>
              <a:t>like</a:t>
            </a:r>
            <a:r>
              <a:rPr dirty="0" sz="1150" spc="15">
                <a:latin typeface="Georgia"/>
                <a:cs typeface="Georgia"/>
              </a:rPr>
              <a:t> </a:t>
            </a:r>
            <a:r>
              <a:rPr dirty="0" sz="1150" spc="-10">
                <a:latin typeface="Georgia"/>
                <a:cs typeface="Georgia"/>
              </a:rPr>
              <a:t>NFTs.</a:t>
            </a:r>
            <a:endParaRPr sz="1150">
              <a:latin typeface="Georgia"/>
              <a:cs typeface="Georgi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222" y="1841754"/>
            <a:ext cx="3597402" cy="40904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0" y="1057655"/>
            <a:ext cx="10058400" cy="5657850"/>
          </a:xfrm>
          <a:custGeom>
            <a:avLst/>
            <a:gdLst/>
            <a:ahLst/>
            <a:cxnLst/>
            <a:rect l="l" t="t" r="r" b="b"/>
            <a:pathLst>
              <a:path w="10058400" h="5657850">
                <a:moveTo>
                  <a:pt x="10058019" y="5657850"/>
                </a:moveTo>
                <a:lnTo>
                  <a:pt x="10058019" y="0"/>
                </a:lnTo>
                <a:lnTo>
                  <a:pt x="0" y="0"/>
                </a:lnTo>
                <a:lnTo>
                  <a:pt x="0" y="5657850"/>
                </a:lnTo>
                <a:lnTo>
                  <a:pt x="10058019" y="565785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649986" y="1656588"/>
            <a:ext cx="8759190" cy="4460240"/>
            <a:chOff x="649986" y="1656588"/>
            <a:chExt cx="8759190" cy="4460240"/>
          </a:xfrm>
        </p:grpSpPr>
        <p:sp>
          <p:nvSpPr>
            <p:cNvPr id="4" name="object 4" descr=""/>
            <p:cNvSpPr/>
            <p:nvPr/>
          </p:nvSpPr>
          <p:spPr>
            <a:xfrm>
              <a:off x="649986" y="1656588"/>
              <a:ext cx="8759190" cy="4460240"/>
            </a:xfrm>
            <a:custGeom>
              <a:avLst/>
              <a:gdLst/>
              <a:ahLst/>
              <a:cxnLst/>
              <a:rect l="l" t="t" r="r" b="b"/>
              <a:pathLst>
                <a:path w="8759190" h="4460240">
                  <a:moveTo>
                    <a:pt x="8759190" y="4459986"/>
                  </a:moveTo>
                  <a:lnTo>
                    <a:pt x="8759190" y="0"/>
                  </a:lnTo>
                  <a:lnTo>
                    <a:pt x="0" y="0"/>
                  </a:lnTo>
                  <a:lnTo>
                    <a:pt x="0" y="4459986"/>
                  </a:lnTo>
                  <a:lnTo>
                    <a:pt x="8759190" y="44599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837176" y="2436114"/>
              <a:ext cx="384810" cy="320040"/>
            </a:xfrm>
            <a:custGeom>
              <a:avLst/>
              <a:gdLst/>
              <a:ahLst/>
              <a:cxnLst/>
              <a:rect l="l" t="t" r="r" b="b"/>
              <a:pathLst>
                <a:path w="384810" h="320039">
                  <a:moveTo>
                    <a:pt x="377952" y="0"/>
                  </a:moveTo>
                  <a:lnTo>
                    <a:pt x="295656" y="0"/>
                  </a:lnTo>
                  <a:lnTo>
                    <a:pt x="234505" y="162877"/>
                  </a:lnTo>
                  <a:lnTo>
                    <a:pt x="220503" y="207918"/>
                  </a:lnTo>
                  <a:lnTo>
                    <a:pt x="217932" y="235458"/>
                  </a:lnTo>
                  <a:lnTo>
                    <a:pt x="219479" y="253007"/>
                  </a:lnTo>
                  <a:lnTo>
                    <a:pt x="241554" y="295656"/>
                  </a:lnTo>
                  <a:lnTo>
                    <a:pt x="284952" y="318480"/>
                  </a:lnTo>
                  <a:lnTo>
                    <a:pt x="302514" y="320040"/>
                  </a:lnTo>
                  <a:lnTo>
                    <a:pt x="319504" y="318480"/>
                  </a:lnTo>
                  <a:lnTo>
                    <a:pt x="334994" y="313848"/>
                  </a:lnTo>
                  <a:lnTo>
                    <a:pt x="336804" y="312856"/>
                  </a:lnTo>
                  <a:lnTo>
                    <a:pt x="336804" y="157734"/>
                  </a:lnTo>
                  <a:lnTo>
                    <a:pt x="377952" y="0"/>
                  </a:lnTo>
                  <a:close/>
                </a:path>
                <a:path w="384810" h="320039">
                  <a:moveTo>
                    <a:pt x="384810" y="235458"/>
                  </a:moveTo>
                  <a:lnTo>
                    <a:pt x="377952" y="197536"/>
                  </a:lnTo>
                  <a:lnTo>
                    <a:pt x="347543" y="163020"/>
                  </a:lnTo>
                  <a:lnTo>
                    <a:pt x="336804" y="157734"/>
                  </a:lnTo>
                  <a:lnTo>
                    <a:pt x="336804" y="312856"/>
                  </a:lnTo>
                  <a:lnTo>
                    <a:pt x="371629" y="283249"/>
                  </a:lnTo>
                  <a:lnTo>
                    <a:pt x="384810" y="235458"/>
                  </a:lnTo>
                  <a:close/>
                </a:path>
                <a:path w="384810" h="320039">
                  <a:moveTo>
                    <a:pt x="159258" y="0"/>
                  </a:moveTo>
                  <a:lnTo>
                    <a:pt x="76962" y="0"/>
                  </a:lnTo>
                  <a:lnTo>
                    <a:pt x="22098" y="146304"/>
                  </a:lnTo>
                  <a:lnTo>
                    <a:pt x="7417" y="189166"/>
                  </a:lnTo>
                  <a:lnTo>
                    <a:pt x="0" y="235458"/>
                  </a:lnTo>
                  <a:lnTo>
                    <a:pt x="1440" y="253007"/>
                  </a:lnTo>
                  <a:lnTo>
                    <a:pt x="23622" y="295656"/>
                  </a:lnTo>
                  <a:lnTo>
                    <a:pt x="66270" y="318480"/>
                  </a:lnTo>
                  <a:lnTo>
                    <a:pt x="83820" y="320040"/>
                  </a:lnTo>
                  <a:lnTo>
                    <a:pt x="100822" y="318480"/>
                  </a:lnTo>
                  <a:lnTo>
                    <a:pt x="116395" y="313848"/>
                  </a:lnTo>
                  <a:lnTo>
                    <a:pt x="118110" y="312923"/>
                  </a:lnTo>
                  <a:lnTo>
                    <a:pt x="118110" y="157734"/>
                  </a:lnTo>
                  <a:lnTo>
                    <a:pt x="159258" y="0"/>
                  </a:lnTo>
                  <a:close/>
                </a:path>
                <a:path w="384810" h="320039">
                  <a:moveTo>
                    <a:pt x="166878" y="235458"/>
                  </a:moveTo>
                  <a:lnTo>
                    <a:pt x="159484" y="197739"/>
                  </a:lnTo>
                  <a:lnTo>
                    <a:pt x="128849" y="163020"/>
                  </a:lnTo>
                  <a:lnTo>
                    <a:pt x="118110" y="157734"/>
                  </a:lnTo>
                  <a:lnTo>
                    <a:pt x="118110" y="312923"/>
                  </a:lnTo>
                  <a:lnTo>
                    <a:pt x="153376" y="283249"/>
                  </a:lnTo>
                  <a:lnTo>
                    <a:pt x="166878" y="235458"/>
                  </a:lnTo>
                  <a:close/>
                </a:path>
              </a:pathLst>
            </a:custGeom>
            <a:solidFill>
              <a:srgbClr val="626F5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35377" y="3054350"/>
            <a:ext cx="5808980" cy="3778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/>
              <a:t>The</a:t>
            </a:r>
            <a:r>
              <a:rPr dirty="0" sz="2300" spc="-30"/>
              <a:t> </a:t>
            </a:r>
            <a:r>
              <a:rPr dirty="0" sz="2300"/>
              <a:t>secret</a:t>
            </a:r>
            <a:r>
              <a:rPr dirty="0" sz="2300" spc="-20"/>
              <a:t> </a:t>
            </a:r>
            <a:r>
              <a:rPr dirty="0" sz="2300"/>
              <a:t>of</a:t>
            </a:r>
            <a:r>
              <a:rPr dirty="0" sz="2300" spc="-15"/>
              <a:t> </a:t>
            </a:r>
            <a:r>
              <a:rPr dirty="0" sz="2300"/>
              <a:t>getting</a:t>
            </a:r>
            <a:r>
              <a:rPr dirty="0" sz="2300" spc="-35"/>
              <a:t> </a:t>
            </a:r>
            <a:r>
              <a:rPr dirty="0" sz="2300"/>
              <a:t>ahead</a:t>
            </a:r>
            <a:r>
              <a:rPr dirty="0" sz="2300" spc="-15"/>
              <a:t> </a:t>
            </a:r>
            <a:r>
              <a:rPr dirty="0" sz="2300"/>
              <a:t>is</a:t>
            </a:r>
            <a:r>
              <a:rPr dirty="0" sz="2300" spc="-20"/>
              <a:t> </a:t>
            </a:r>
            <a:r>
              <a:rPr dirty="0" sz="2300"/>
              <a:t>getting</a:t>
            </a:r>
            <a:r>
              <a:rPr dirty="0" sz="2300" spc="-30"/>
              <a:t> </a:t>
            </a:r>
            <a:r>
              <a:rPr dirty="0" sz="2300" spc="-10"/>
              <a:t>started.</a:t>
            </a:r>
            <a:endParaRPr sz="2300"/>
          </a:p>
        </p:txBody>
      </p:sp>
      <p:sp>
        <p:nvSpPr>
          <p:cNvPr id="7" name="object 7" descr=""/>
          <p:cNvSpPr txBox="1"/>
          <p:nvPr/>
        </p:nvSpPr>
        <p:spPr>
          <a:xfrm>
            <a:off x="4675885" y="3493261"/>
            <a:ext cx="731520" cy="1765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Mark</a:t>
            </a:r>
            <a:r>
              <a:rPr dirty="0" sz="950" spc="7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 spc="-10">
                <a:solidFill>
                  <a:srgbClr val="626F51"/>
                </a:solidFill>
                <a:latin typeface="Georgia"/>
                <a:cs typeface="Georgia"/>
              </a:rPr>
              <a:t>Twain.</a:t>
            </a:r>
            <a:endParaRPr sz="9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068808" y="5035150"/>
            <a:ext cx="2607945" cy="94488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43815">
              <a:lnSpc>
                <a:spcPct val="100000"/>
              </a:lnSpc>
              <a:spcBef>
                <a:spcPts val="570"/>
              </a:spcBef>
            </a:pPr>
            <a:r>
              <a:rPr dirty="0" sz="1950">
                <a:solidFill>
                  <a:srgbClr val="626F51"/>
                </a:solidFill>
                <a:latin typeface="Georgia"/>
                <a:cs typeface="Georgia"/>
              </a:rPr>
              <a:t>Sports</a:t>
            </a:r>
            <a:r>
              <a:rPr dirty="0" sz="1950" spc="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950">
                <a:solidFill>
                  <a:srgbClr val="626F51"/>
                </a:solidFill>
                <a:latin typeface="Georgia"/>
                <a:cs typeface="Georgia"/>
              </a:rPr>
              <a:t>Card</a:t>
            </a:r>
            <a:r>
              <a:rPr dirty="0" sz="1950" spc="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950" spc="-10">
                <a:solidFill>
                  <a:srgbClr val="626F51"/>
                </a:solidFill>
                <a:latin typeface="Georgia"/>
                <a:cs typeface="Georgia"/>
              </a:rPr>
              <a:t>Industry</a:t>
            </a:r>
            <a:endParaRPr sz="1950">
              <a:latin typeface="Georgia"/>
              <a:cs typeface="Georgia"/>
            </a:endParaRPr>
          </a:p>
          <a:p>
            <a:pPr marL="12700" marR="5080" indent="444500">
              <a:lnSpc>
                <a:spcPct val="100000"/>
              </a:lnSpc>
              <a:spcBef>
                <a:spcPts val="270"/>
              </a:spcBef>
            </a:pP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USD</a:t>
            </a:r>
            <a:r>
              <a:rPr dirty="0" sz="1150" spc="-5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12.62</a:t>
            </a:r>
            <a:r>
              <a:rPr dirty="0" sz="1150" spc="-5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Billion</a:t>
            </a:r>
            <a:r>
              <a:rPr dirty="0" sz="1150" spc="-15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in </a:t>
            </a:r>
            <a:r>
              <a:rPr dirty="0" sz="1150" spc="-20">
                <a:solidFill>
                  <a:srgbClr val="7E7E7E"/>
                </a:solidFill>
                <a:latin typeface="Georgia"/>
                <a:cs typeface="Georgia"/>
              </a:rPr>
              <a:t>2024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Projected</a:t>
            </a:r>
            <a:r>
              <a:rPr dirty="0" sz="1150" spc="-45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to</a:t>
            </a:r>
            <a:r>
              <a:rPr dirty="0" sz="1150" spc="-2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reach</a:t>
            </a:r>
            <a:r>
              <a:rPr dirty="0" sz="1150" spc="-3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USD</a:t>
            </a:r>
            <a:r>
              <a:rPr dirty="0" sz="1150" spc="-2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23.08</a:t>
            </a:r>
            <a:r>
              <a:rPr dirty="0" sz="1150" spc="-15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Billion</a:t>
            </a:r>
            <a:r>
              <a:rPr dirty="0" sz="1150" spc="-35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7E7E7E"/>
                </a:solidFill>
                <a:latin typeface="Georgia"/>
                <a:cs typeface="Georgia"/>
              </a:rPr>
              <a:t>by</a:t>
            </a:r>
            <a:endParaRPr sz="1150">
              <a:latin typeface="Georgia"/>
              <a:cs typeface="Georgia"/>
            </a:endParaRPr>
          </a:p>
          <a:p>
            <a:pPr marL="135255">
              <a:lnSpc>
                <a:spcPct val="100000"/>
              </a:lnSpc>
              <a:spcBef>
                <a:spcPts val="15"/>
              </a:spcBef>
            </a:pP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2031.</a:t>
            </a:r>
            <a:r>
              <a:rPr dirty="0" sz="1150" spc="-1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Growing</a:t>
            </a:r>
            <a:r>
              <a:rPr dirty="0" sz="1150" spc="-15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at</a:t>
            </a:r>
            <a:r>
              <a:rPr dirty="0" sz="1150" spc="-2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a</a:t>
            </a:r>
            <a:r>
              <a:rPr dirty="0" sz="1150" spc="-1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CAGR</a:t>
            </a:r>
            <a:r>
              <a:rPr dirty="0" sz="1150" spc="-15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of</a:t>
            </a:r>
            <a:r>
              <a:rPr dirty="0" sz="1150" spc="-2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7E7E7E"/>
                </a:solidFill>
                <a:latin typeface="Georgia"/>
                <a:cs typeface="Georgia"/>
              </a:rPr>
              <a:t>7.80%.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865873" y="3431733"/>
            <a:ext cx="2750185" cy="73152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401955">
              <a:lnSpc>
                <a:spcPct val="100000"/>
              </a:lnSpc>
              <a:spcBef>
                <a:spcPts val="385"/>
              </a:spcBef>
            </a:pPr>
            <a:r>
              <a:rPr dirty="0" sz="1950">
                <a:solidFill>
                  <a:srgbClr val="626F51"/>
                </a:solidFill>
                <a:latin typeface="Georgia"/>
                <a:cs typeface="Georgia"/>
              </a:rPr>
              <a:t>Youth</a:t>
            </a:r>
            <a:r>
              <a:rPr dirty="0" sz="1950" spc="5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950">
                <a:solidFill>
                  <a:srgbClr val="626F51"/>
                </a:solidFill>
                <a:latin typeface="Georgia"/>
                <a:cs typeface="Georgia"/>
              </a:rPr>
              <a:t>Sports</a:t>
            </a:r>
            <a:r>
              <a:rPr dirty="0" sz="1950" spc="6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950" spc="-10">
                <a:solidFill>
                  <a:srgbClr val="626F51"/>
                </a:solidFill>
                <a:latin typeface="Georgia"/>
                <a:cs typeface="Georgia"/>
              </a:rPr>
              <a:t>Market</a:t>
            </a:r>
            <a:endParaRPr sz="195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$37.5</a:t>
            </a:r>
            <a:r>
              <a:rPr dirty="0" sz="1150" spc="-25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billion</a:t>
            </a:r>
            <a:r>
              <a:rPr dirty="0" sz="1150" spc="-15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in</a:t>
            </a:r>
            <a:r>
              <a:rPr dirty="0" sz="1150" spc="-15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2022</a:t>
            </a:r>
            <a:r>
              <a:rPr dirty="0" sz="1150" spc="275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Projected</a:t>
            </a:r>
            <a:r>
              <a:rPr dirty="0" sz="1150" spc="-25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to</a:t>
            </a:r>
            <a:r>
              <a:rPr dirty="0" sz="1150" spc="-1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grow</a:t>
            </a:r>
            <a:r>
              <a:rPr dirty="0" sz="1150" spc="-1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7E7E7E"/>
                </a:solidFill>
                <a:latin typeface="Georgia"/>
                <a:cs typeface="Georgia"/>
              </a:rPr>
              <a:t>to</a:t>
            </a:r>
            <a:endParaRPr sz="1150">
              <a:latin typeface="Georgia"/>
              <a:cs typeface="Georgia"/>
            </a:endParaRPr>
          </a:p>
          <a:p>
            <a:pPr algn="ctr" marL="635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$69.4</a:t>
            </a:r>
            <a:r>
              <a:rPr dirty="0" sz="1150" spc="-45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billion</a:t>
            </a:r>
            <a:r>
              <a:rPr dirty="0" sz="1150" spc="-35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by</a:t>
            </a:r>
            <a:r>
              <a:rPr dirty="0" sz="1150" spc="-15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 spc="-20">
                <a:solidFill>
                  <a:srgbClr val="7E7E7E"/>
                </a:solidFill>
                <a:latin typeface="Georgia"/>
                <a:cs typeface="Georgia"/>
              </a:rPr>
              <a:t>2030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21583" y="3519932"/>
            <a:ext cx="1689735" cy="86042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10795">
              <a:lnSpc>
                <a:spcPct val="100000"/>
              </a:lnSpc>
              <a:spcBef>
                <a:spcPts val="130"/>
              </a:spcBef>
            </a:pPr>
            <a:r>
              <a:rPr dirty="0" sz="1950">
                <a:solidFill>
                  <a:srgbClr val="626F51"/>
                </a:solidFill>
                <a:latin typeface="Georgia"/>
                <a:cs typeface="Georgia"/>
              </a:rPr>
              <a:t>Global</a:t>
            </a:r>
            <a:r>
              <a:rPr dirty="0" sz="1950" spc="15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950" spc="-10">
                <a:solidFill>
                  <a:srgbClr val="626F51"/>
                </a:solidFill>
                <a:latin typeface="Georgia"/>
                <a:cs typeface="Georgia"/>
              </a:rPr>
              <a:t>Sports</a:t>
            </a:r>
            <a:endParaRPr sz="1950">
              <a:latin typeface="Georgia"/>
              <a:cs typeface="Georgia"/>
            </a:endParaRPr>
          </a:p>
          <a:p>
            <a:pPr algn="ctr" marL="12700" marR="5080" indent="635">
              <a:lnSpc>
                <a:spcPct val="100000"/>
              </a:lnSpc>
              <a:spcBef>
                <a:spcPts val="50"/>
              </a:spcBef>
            </a:pP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$403</a:t>
            </a:r>
            <a:r>
              <a:rPr dirty="0" sz="1150" spc="-4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Billion</a:t>
            </a:r>
            <a:r>
              <a:rPr dirty="0" sz="1150" spc="-35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 spc="-20">
                <a:solidFill>
                  <a:srgbClr val="7E7E7E"/>
                </a:solidFill>
                <a:latin typeface="Georgia"/>
                <a:cs typeface="Georgia"/>
              </a:rPr>
              <a:t>2022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expected</a:t>
            </a:r>
            <a:r>
              <a:rPr dirty="0" sz="1150" spc="-3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to</a:t>
            </a:r>
            <a:r>
              <a:rPr dirty="0" sz="1150" spc="-25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be</a:t>
            </a:r>
            <a:r>
              <a:rPr dirty="0" sz="1150" spc="-2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worth</a:t>
            </a:r>
            <a:r>
              <a:rPr dirty="0" sz="1150" spc="-25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 spc="-20">
                <a:solidFill>
                  <a:srgbClr val="7E7E7E"/>
                </a:solidFill>
                <a:latin typeface="Georgia"/>
                <a:cs typeface="Georgia"/>
              </a:rPr>
              <a:t>over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680</a:t>
            </a:r>
            <a:r>
              <a:rPr dirty="0" sz="1150" spc="-25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billion</a:t>
            </a:r>
            <a:r>
              <a:rPr dirty="0" sz="1150" spc="-2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by</a:t>
            </a:r>
            <a:r>
              <a:rPr dirty="0" sz="1150" spc="-20">
                <a:solidFill>
                  <a:srgbClr val="7E7E7E"/>
                </a:solidFill>
                <a:latin typeface="Georgia"/>
                <a:cs typeface="Georgia"/>
              </a:rPr>
              <a:t> 2028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631698" y="2942844"/>
            <a:ext cx="598170" cy="597535"/>
          </a:xfrm>
          <a:custGeom>
            <a:avLst/>
            <a:gdLst/>
            <a:ahLst/>
            <a:cxnLst/>
            <a:rect l="l" t="t" r="r" b="b"/>
            <a:pathLst>
              <a:path w="598169" h="597535">
                <a:moveTo>
                  <a:pt x="598170" y="298703"/>
                </a:moveTo>
                <a:lnTo>
                  <a:pt x="594249" y="250159"/>
                </a:lnTo>
                <a:lnTo>
                  <a:pt x="582899" y="204142"/>
                </a:lnTo>
                <a:lnTo>
                  <a:pt x="564737" y="161262"/>
                </a:lnTo>
                <a:lnTo>
                  <a:pt x="540379" y="122127"/>
                </a:lnTo>
                <a:lnTo>
                  <a:pt x="510444" y="87344"/>
                </a:lnTo>
                <a:lnTo>
                  <a:pt x="475548" y="57521"/>
                </a:lnTo>
                <a:lnTo>
                  <a:pt x="436309" y="33268"/>
                </a:lnTo>
                <a:lnTo>
                  <a:pt x="393344" y="15191"/>
                </a:lnTo>
                <a:lnTo>
                  <a:pt x="347270" y="3899"/>
                </a:lnTo>
                <a:lnTo>
                  <a:pt x="298704" y="0"/>
                </a:lnTo>
                <a:lnTo>
                  <a:pt x="250344" y="3899"/>
                </a:lnTo>
                <a:lnTo>
                  <a:pt x="204435" y="15191"/>
                </a:lnTo>
                <a:lnTo>
                  <a:pt x="161598" y="33268"/>
                </a:lnTo>
                <a:lnTo>
                  <a:pt x="122456" y="57521"/>
                </a:lnTo>
                <a:lnTo>
                  <a:pt x="87630" y="87344"/>
                </a:lnTo>
                <a:lnTo>
                  <a:pt x="57741" y="122127"/>
                </a:lnTo>
                <a:lnTo>
                  <a:pt x="33412" y="161262"/>
                </a:lnTo>
                <a:lnTo>
                  <a:pt x="15264" y="204142"/>
                </a:lnTo>
                <a:lnTo>
                  <a:pt x="3919" y="250159"/>
                </a:lnTo>
                <a:lnTo>
                  <a:pt x="0" y="298703"/>
                </a:lnTo>
                <a:lnTo>
                  <a:pt x="3919" y="347248"/>
                </a:lnTo>
                <a:lnTo>
                  <a:pt x="15264" y="393265"/>
                </a:lnTo>
                <a:lnTo>
                  <a:pt x="33412" y="436145"/>
                </a:lnTo>
                <a:lnTo>
                  <a:pt x="57741" y="475280"/>
                </a:lnTo>
                <a:lnTo>
                  <a:pt x="87630" y="510063"/>
                </a:lnTo>
                <a:lnTo>
                  <a:pt x="122456" y="539886"/>
                </a:lnTo>
                <a:lnTo>
                  <a:pt x="161598" y="564139"/>
                </a:lnTo>
                <a:lnTo>
                  <a:pt x="204435" y="582216"/>
                </a:lnTo>
                <a:lnTo>
                  <a:pt x="250344" y="593508"/>
                </a:lnTo>
                <a:lnTo>
                  <a:pt x="298704" y="597407"/>
                </a:lnTo>
                <a:lnTo>
                  <a:pt x="347270" y="593508"/>
                </a:lnTo>
                <a:lnTo>
                  <a:pt x="393344" y="582216"/>
                </a:lnTo>
                <a:lnTo>
                  <a:pt x="436309" y="564139"/>
                </a:lnTo>
                <a:lnTo>
                  <a:pt x="475548" y="539886"/>
                </a:lnTo>
                <a:lnTo>
                  <a:pt x="510444" y="510063"/>
                </a:lnTo>
                <a:lnTo>
                  <a:pt x="540379" y="475280"/>
                </a:lnTo>
                <a:lnTo>
                  <a:pt x="564737" y="436145"/>
                </a:lnTo>
                <a:lnTo>
                  <a:pt x="582899" y="393265"/>
                </a:lnTo>
                <a:lnTo>
                  <a:pt x="594249" y="347248"/>
                </a:lnTo>
                <a:lnTo>
                  <a:pt x="598170" y="298703"/>
                </a:lnTo>
                <a:close/>
              </a:path>
            </a:pathLst>
          </a:custGeom>
          <a:solidFill>
            <a:srgbClr val="FC7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132586" y="5085079"/>
            <a:ext cx="1496695" cy="50165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2340"/>
              </a:lnSpc>
              <a:spcBef>
                <a:spcPts val="130"/>
              </a:spcBef>
            </a:pPr>
            <a:r>
              <a:rPr dirty="0" sz="1950">
                <a:solidFill>
                  <a:srgbClr val="626F51"/>
                </a:solidFill>
                <a:latin typeface="Georgia"/>
                <a:cs typeface="Georgia"/>
              </a:rPr>
              <a:t>NCAA</a:t>
            </a:r>
            <a:r>
              <a:rPr dirty="0" sz="1950" spc="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950" spc="-10">
                <a:solidFill>
                  <a:srgbClr val="626F51"/>
                </a:solidFill>
                <a:latin typeface="Georgia"/>
                <a:cs typeface="Georgia"/>
              </a:rPr>
              <a:t>Sports</a:t>
            </a:r>
            <a:endParaRPr sz="1950">
              <a:latin typeface="Georgia"/>
              <a:cs typeface="Georgia"/>
            </a:endParaRPr>
          </a:p>
          <a:p>
            <a:pPr marL="429895">
              <a:lnSpc>
                <a:spcPts val="1380"/>
              </a:lnSpc>
            </a:pPr>
            <a:r>
              <a:rPr dirty="0" sz="1150">
                <a:solidFill>
                  <a:srgbClr val="7E7E7E"/>
                </a:solidFill>
                <a:latin typeface="Georgia"/>
                <a:cs typeface="Georgia"/>
              </a:rPr>
              <a:t>$1.3</a:t>
            </a:r>
            <a:r>
              <a:rPr dirty="0" sz="1150" spc="-10">
                <a:solidFill>
                  <a:srgbClr val="7E7E7E"/>
                </a:solidFill>
                <a:latin typeface="Georgia"/>
                <a:cs typeface="Georgia"/>
              </a:rPr>
              <a:t> Billion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51935" y="1380997"/>
            <a:ext cx="2433320" cy="3778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462405" algn="l"/>
              </a:tabLst>
            </a:pPr>
            <a:r>
              <a:rPr dirty="0" sz="2300" spc="400"/>
              <a:t>Market</a:t>
            </a:r>
            <a:r>
              <a:rPr dirty="0" sz="2300"/>
              <a:t>	</a:t>
            </a:r>
            <a:r>
              <a:rPr dirty="0" sz="2300" spc="375"/>
              <a:t>Stats </a:t>
            </a:r>
            <a:endParaRPr sz="2300"/>
          </a:p>
        </p:txBody>
      </p:sp>
      <p:sp>
        <p:nvSpPr>
          <p:cNvPr id="8" name="object 8" descr=""/>
          <p:cNvSpPr/>
          <p:nvPr/>
        </p:nvSpPr>
        <p:spPr>
          <a:xfrm>
            <a:off x="4414265" y="1783842"/>
            <a:ext cx="628650" cy="0"/>
          </a:xfrm>
          <a:custGeom>
            <a:avLst/>
            <a:gdLst/>
            <a:ahLst/>
            <a:cxnLst/>
            <a:rect l="l" t="t" r="r" b="b"/>
            <a:pathLst>
              <a:path w="628650" h="0">
                <a:moveTo>
                  <a:pt x="0" y="0"/>
                </a:moveTo>
                <a:lnTo>
                  <a:pt x="628650" y="0"/>
                </a:lnTo>
              </a:path>
            </a:pathLst>
          </a:custGeom>
          <a:ln w="28816">
            <a:solidFill>
              <a:srgbClr val="626F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563106" y="3082289"/>
            <a:ext cx="598170" cy="597535"/>
          </a:xfrm>
          <a:custGeom>
            <a:avLst/>
            <a:gdLst/>
            <a:ahLst/>
            <a:cxnLst/>
            <a:rect l="l" t="t" r="r" b="b"/>
            <a:pathLst>
              <a:path w="598170" h="597535">
                <a:moveTo>
                  <a:pt x="598170" y="298703"/>
                </a:moveTo>
                <a:lnTo>
                  <a:pt x="594250" y="250159"/>
                </a:lnTo>
                <a:lnTo>
                  <a:pt x="582905" y="204142"/>
                </a:lnTo>
                <a:lnTo>
                  <a:pt x="564757" y="161262"/>
                </a:lnTo>
                <a:lnTo>
                  <a:pt x="540428" y="122127"/>
                </a:lnTo>
                <a:lnTo>
                  <a:pt x="510539" y="87344"/>
                </a:lnTo>
                <a:lnTo>
                  <a:pt x="475713" y="57521"/>
                </a:lnTo>
                <a:lnTo>
                  <a:pt x="436571" y="33268"/>
                </a:lnTo>
                <a:lnTo>
                  <a:pt x="393734" y="15191"/>
                </a:lnTo>
                <a:lnTo>
                  <a:pt x="347825" y="3899"/>
                </a:lnTo>
                <a:lnTo>
                  <a:pt x="299466" y="0"/>
                </a:lnTo>
                <a:lnTo>
                  <a:pt x="250899" y="3899"/>
                </a:lnTo>
                <a:lnTo>
                  <a:pt x="204825" y="15191"/>
                </a:lnTo>
                <a:lnTo>
                  <a:pt x="161860" y="33268"/>
                </a:lnTo>
                <a:lnTo>
                  <a:pt x="122621" y="57521"/>
                </a:lnTo>
                <a:lnTo>
                  <a:pt x="87725" y="87344"/>
                </a:lnTo>
                <a:lnTo>
                  <a:pt x="57790" y="122127"/>
                </a:lnTo>
                <a:lnTo>
                  <a:pt x="33432" y="161262"/>
                </a:lnTo>
                <a:lnTo>
                  <a:pt x="15270" y="204142"/>
                </a:lnTo>
                <a:lnTo>
                  <a:pt x="3920" y="250159"/>
                </a:lnTo>
                <a:lnTo>
                  <a:pt x="0" y="298703"/>
                </a:lnTo>
                <a:lnTo>
                  <a:pt x="3920" y="347248"/>
                </a:lnTo>
                <a:lnTo>
                  <a:pt x="15270" y="393265"/>
                </a:lnTo>
                <a:lnTo>
                  <a:pt x="33432" y="436145"/>
                </a:lnTo>
                <a:lnTo>
                  <a:pt x="57790" y="475280"/>
                </a:lnTo>
                <a:lnTo>
                  <a:pt x="87725" y="510063"/>
                </a:lnTo>
                <a:lnTo>
                  <a:pt x="122621" y="539886"/>
                </a:lnTo>
                <a:lnTo>
                  <a:pt x="161860" y="564139"/>
                </a:lnTo>
                <a:lnTo>
                  <a:pt x="204825" y="582216"/>
                </a:lnTo>
                <a:lnTo>
                  <a:pt x="250899" y="593508"/>
                </a:lnTo>
                <a:lnTo>
                  <a:pt x="299466" y="597407"/>
                </a:lnTo>
                <a:lnTo>
                  <a:pt x="347825" y="593508"/>
                </a:lnTo>
                <a:lnTo>
                  <a:pt x="393734" y="582216"/>
                </a:lnTo>
                <a:lnTo>
                  <a:pt x="436571" y="564139"/>
                </a:lnTo>
                <a:lnTo>
                  <a:pt x="475713" y="539886"/>
                </a:lnTo>
                <a:lnTo>
                  <a:pt x="510540" y="510063"/>
                </a:lnTo>
                <a:lnTo>
                  <a:pt x="540428" y="475280"/>
                </a:lnTo>
                <a:lnTo>
                  <a:pt x="564757" y="436145"/>
                </a:lnTo>
                <a:lnTo>
                  <a:pt x="582905" y="393265"/>
                </a:lnTo>
                <a:lnTo>
                  <a:pt x="594250" y="347248"/>
                </a:lnTo>
                <a:lnTo>
                  <a:pt x="598170" y="298703"/>
                </a:lnTo>
                <a:close/>
              </a:path>
            </a:pathLst>
          </a:custGeom>
          <a:solidFill>
            <a:srgbClr val="FC7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636520" y="4742688"/>
            <a:ext cx="597535" cy="597535"/>
          </a:xfrm>
          <a:custGeom>
            <a:avLst/>
            <a:gdLst/>
            <a:ahLst/>
            <a:cxnLst/>
            <a:rect l="l" t="t" r="r" b="b"/>
            <a:pathLst>
              <a:path w="597535" h="597535">
                <a:moveTo>
                  <a:pt x="597408" y="298704"/>
                </a:moveTo>
                <a:lnTo>
                  <a:pt x="593508" y="250344"/>
                </a:lnTo>
                <a:lnTo>
                  <a:pt x="582216" y="204435"/>
                </a:lnTo>
                <a:lnTo>
                  <a:pt x="564139" y="161598"/>
                </a:lnTo>
                <a:lnTo>
                  <a:pt x="539886" y="122456"/>
                </a:lnTo>
                <a:lnTo>
                  <a:pt x="510063" y="87630"/>
                </a:lnTo>
                <a:lnTo>
                  <a:pt x="475280" y="57741"/>
                </a:lnTo>
                <a:lnTo>
                  <a:pt x="436145" y="33412"/>
                </a:lnTo>
                <a:lnTo>
                  <a:pt x="393265" y="15264"/>
                </a:lnTo>
                <a:lnTo>
                  <a:pt x="347248" y="3919"/>
                </a:lnTo>
                <a:lnTo>
                  <a:pt x="298704" y="0"/>
                </a:lnTo>
                <a:lnTo>
                  <a:pt x="250344" y="3919"/>
                </a:lnTo>
                <a:lnTo>
                  <a:pt x="204435" y="15264"/>
                </a:lnTo>
                <a:lnTo>
                  <a:pt x="161598" y="33412"/>
                </a:lnTo>
                <a:lnTo>
                  <a:pt x="122456" y="57741"/>
                </a:lnTo>
                <a:lnTo>
                  <a:pt x="87630" y="87630"/>
                </a:lnTo>
                <a:lnTo>
                  <a:pt x="57741" y="122456"/>
                </a:lnTo>
                <a:lnTo>
                  <a:pt x="33412" y="161598"/>
                </a:lnTo>
                <a:lnTo>
                  <a:pt x="15264" y="204435"/>
                </a:lnTo>
                <a:lnTo>
                  <a:pt x="3919" y="250344"/>
                </a:lnTo>
                <a:lnTo>
                  <a:pt x="0" y="298704"/>
                </a:lnTo>
                <a:lnTo>
                  <a:pt x="3919" y="347248"/>
                </a:lnTo>
                <a:lnTo>
                  <a:pt x="15264" y="393265"/>
                </a:lnTo>
                <a:lnTo>
                  <a:pt x="33412" y="436145"/>
                </a:lnTo>
                <a:lnTo>
                  <a:pt x="57741" y="475280"/>
                </a:lnTo>
                <a:lnTo>
                  <a:pt x="87630" y="510063"/>
                </a:lnTo>
                <a:lnTo>
                  <a:pt x="122456" y="539886"/>
                </a:lnTo>
                <a:lnTo>
                  <a:pt x="161598" y="564139"/>
                </a:lnTo>
                <a:lnTo>
                  <a:pt x="204435" y="582216"/>
                </a:lnTo>
                <a:lnTo>
                  <a:pt x="250344" y="593508"/>
                </a:lnTo>
                <a:lnTo>
                  <a:pt x="298704" y="597408"/>
                </a:lnTo>
                <a:lnTo>
                  <a:pt x="347248" y="593508"/>
                </a:lnTo>
                <a:lnTo>
                  <a:pt x="393265" y="582216"/>
                </a:lnTo>
                <a:lnTo>
                  <a:pt x="436145" y="564139"/>
                </a:lnTo>
                <a:lnTo>
                  <a:pt x="475280" y="539886"/>
                </a:lnTo>
                <a:lnTo>
                  <a:pt x="510063" y="510063"/>
                </a:lnTo>
                <a:lnTo>
                  <a:pt x="539886" y="475280"/>
                </a:lnTo>
                <a:lnTo>
                  <a:pt x="564139" y="436145"/>
                </a:lnTo>
                <a:lnTo>
                  <a:pt x="582216" y="393265"/>
                </a:lnTo>
                <a:lnTo>
                  <a:pt x="593508" y="347248"/>
                </a:lnTo>
                <a:lnTo>
                  <a:pt x="597408" y="298704"/>
                </a:lnTo>
                <a:close/>
              </a:path>
            </a:pathLst>
          </a:custGeom>
          <a:solidFill>
            <a:srgbClr val="FC7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8458200" y="4727447"/>
            <a:ext cx="598170" cy="597535"/>
          </a:xfrm>
          <a:custGeom>
            <a:avLst/>
            <a:gdLst/>
            <a:ahLst/>
            <a:cxnLst/>
            <a:rect l="l" t="t" r="r" b="b"/>
            <a:pathLst>
              <a:path w="598170" h="597535">
                <a:moveTo>
                  <a:pt x="598170" y="298704"/>
                </a:moveTo>
                <a:lnTo>
                  <a:pt x="594249" y="250159"/>
                </a:lnTo>
                <a:lnTo>
                  <a:pt x="582899" y="204142"/>
                </a:lnTo>
                <a:lnTo>
                  <a:pt x="564737" y="161262"/>
                </a:lnTo>
                <a:lnTo>
                  <a:pt x="540379" y="122127"/>
                </a:lnTo>
                <a:lnTo>
                  <a:pt x="510444" y="87344"/>
                </a:lnTo>
                <a:lnTo>
                  <a:pt x="475548" y="57521"/>
                </a:lnTo>
                <a:lnTo>
                  <a:pt x="436309" y="33268"/>
                </a:lnTo>
                <a:lnTo>
                  <a:pt x="393344" y="15191"/>
                </a:lnTo>
                <a:lnTo>
                  <a:pt x="347270" y="3899"/>
                </a:lnTo>
                <a:lnTo>
                  <a:pt x="298704" y="0"/>
                </a:lnTo>
                <a:lnTo>
                  <a:pt x="250344" y="3899"/>
                </a:lnTo>
                <a:lnTo>
                  <a:pt x="204435" y="15191"/>
                </a:lnTo>
                <a:lnTo>
                  <a:pt x="161598" y="33268"/>
                </a:lnTo>
                <a:lnTo>
                  <a:pt x="122456" y="57521"/>
                </a:lnTo>
                <a:lnTo>
                  <a:pt x="87630" y="87344"/>
                </a:lnTo>
                <a:lnTo>
                  <a:pt x="57741" y="122127"/>
                </a:lnTo>
                <a:lnTo>
                  <a:pt x="33412" y="161262"/>
                </a:lnTo>
                <a:lnTo>
                  <a:pt x="15264" y="204142"/>
                </a:lnTo>
                <a:lnTo>
                  <a:pt x="3919" y="250159"/>
                </a:lnTo>
                <a:lnTo>
                  <a:pt x="0" y="298704"/>
                </a:lnTo>
                <a:lnTo>
                  <a:pt x="3919" y="347248"/>
                </a:lnTo>
                <a:lnTo>
                  <a:pt x="15264" y="393265"/>
                </a:lnTo>
                <a:lnTo>
                  <a:pt x="33412" y="436145"/>
                </a:lnTo>
                <a:lnTo>
                  <a:pt x="57741" y="475280"/>
                </a:lnTo>
                <a:lnTo>
                  <a:pt x="87630" y="510063"/>
                </a:lnTo>
                <a:lnTo>
                  <a:pt x="122456" y="539886"/>
                </a:lnTo>
                <a:lnTo>
                  <a:pt x="161598" y="564139"/>
                </a:lnTo>
                <a:lnTo>
                  <a:pt x="204435" y="582216"/>
                </a:lnTo>
                <a:lnTo>
                  <a:pt x="250344" y="593508"/>
                </a:lnTo>
                <a:lnTo>
                  <a:pt x="298704" y="597408"/>
                </a:lnTo>
                <a:lnTo>
                  <a:pt x="347270" y="593508"/>
                </a:lnTo>
                <a:lnTo>
                  <a:pt x="393344" y="582216"/>
                </a:lnTo>
                <a:lnTo>
                  <a:pt x="436309" y="564139"/>
                </a:lnTo>
                <a:lnTo>
                  <a:pt x="475548" y="539886"/>
                </a:lnTo>
                <a:lnTo>
                  <a:pt x="510444" y="510063"/>
                </a:lnTo>
                <a:lnTo>
                  <a:pt x="540379" y="475280"/>
                </a:lnTo>
                <a:lnTo>
                  <a:pt x="564737" y="436145"/>
                </a:lnTo>
                <a:lnTo>
                  <a:pt x="582899" y="393265"/>
                </a:lnTo>
                <a:lnTo>
                  <a:pt x="594249" y="347248"/>
                </a:lnTo>
                <a:lnTo>
                  <a:pt x="598170" y="298704"/>
                </a:lnTo>
                <a:close/>
              </a:path>
            </a:pathLst>
          </a:custGeom>
          <a:solidFill>
            <a:srgbClr val="FC7D1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3188970" y="2321814"/>
            <a:ext cx="3148330" cy="3142615"/>
            <a:chOff x="3188970" y="2321814"/>
            <a:chExt cx="3148330" cy="3142615"/>
          </a:xfrm>
        </p:grpSpPr>
        <p:sp>
          <p:nvSpPr>
            <p:cNvPr id="13" name="object 13" descr=""/>
            <p:cNvSpPr/>
            <p:nvPr/>
          </p:nvSpPr>
          <p:spPr>
            <a:xfrm>
              <a:off x="3188970" y="3144012"/>
              <a:ext cx="1529080" cy="1529080"/>
            </a:xfrm>
            <a:custGeom>
              <a:avLst/>
              <a:gdLst/>
              <a:ahLst/>
              <a:cxnLst/>
              <a:rect l="l" t="t" r="r" b="b"/>
              <a:pathLst>
                <a:path w="1529079" h="1529079">
                  <a:moveTo>
                    <a:pt x="1528572" y="752093"/>
                  </a:moveTo>
                  <a:lnTo>
                    <a:pt x="1226058" y="449579"/>
                  </a:lnTo>
                  <a:lnTo>
                    <a:pt x="1242060" y="448055"/>
                  </a:lnTo>
                  <a:lnTo>
                    <a:pt x="1283835" y="433181"/>
                  </a:lnTo>
                  <a:lnTo>
                    <a:pt x="1319320" y="408066"/>
                  </a:lnTo>
                  <a:lnTo>
                    <a:pt x="1346795" y="374538"/>
                  </a:lnTo>
                  <a:lnTo>
                    <a:pt x="1364540" y="334426"/>
                  </a:lnTo>
                  <a:lnTo>
                    <a:pt x="1370838" y="289559"/>
                  </a:lnTo>
                  <a:lnTo>
                    <a:pt x="1365063" y="246316"/>
                  </a:lnTo>
                  <a:lnTo>
                    <a:pt x="1348768" y="207517"/>
                  </a:lnTo>
                  <a:lnTo>
                    <a:pt x="1323498" y="174688"/>
                  </a:lnTo>
                  <a:lnTo>
                    <a:pt x="1290799" y="149351"/>
                  </a:lnTo>
                  <a:lnTo>
                    <a:pt x="1252216" y="133032"/>
                  </a:lnTo>
                  <a:lnTo>
                    <a:pt x="1209294" y="127253"/>
                  </a:lnTo>
                  <a:lnTo>
                    <a:pt x="1164061" y="133630"/>
                  </a:lnTo>
                  <a:lnTo>
                    <a:pt x="1123767" y="151564"/>
                  </a:lnTo>
                  <a:lnTo>
                    <a:pt x="1090239" y="179265"/>
                  </a:lnTo>
                  <a:lnTo>
                    <a:pt x="1065306" y="214938"/>
                  </a:lnTo>
                  <a:lnTo>
                    <a:pt x="1050798" y="256793"/>
                  </a:lnTo>
                  <a:lnTo>
                    <a:pt x="1049274" y="272033"/>
                  </a:lnTo>
                  <a:lnTo>
                    <a:pt x="776478" y="0"/>
                  </a:lnTo>
                  <a:lnTo>
                    <a:pt x="541020" y="235457"/>
                  </a:lnTo>
                  <a:lnTo>
                    <a:pt x="568452" y="258317"/>
                  </a:lnTo>
                  <a:lnTo>
                    <a:pt x="595729" y="291762"/>
                  </a:lnTo>
                  <a:lnTo>
                    <a:pt x="616362" y="329850"/>
                  </a:lnTo>
                  <a:lnTo>
                    <a:pt x="629423" y="371796"/>
                  </a:lnTo>
                  <a:lnTo>
                    <a:pt x="633984" y="416813"/>
                  </a:lnTo>
                  <a:lnTo>
                    <a:pt x="629420" y="462133"/>
                  </a:lnTo>
                  <a:lnTo>
                    <a:pt x="616338" y="504336"/>
                  </a:lnTo>
                  <a:lnTo>
                    <a:pt x="595648" y="542521"/>
                  </a:lnTo>
                  <a:lnTo>
                    <a:pt x="568261" y="575786"/>
                  </a:lnTo>
                  <a:lnTo>
                    <a:pt x="535087" y="603228"/>
                  </a:lnTo>
                  <a:lnTo>
                    <a:pt x="497038" y="623947"/>
                  </a:lnTo>
                  <a:lnTo>
                    <a:pt x="455024" y="637039"/>
                  </a:lnTo>
                  <a:lnTo>
                    <a:pt x="409956" y="641603"/>
                  </a:lnTo>
                  <a:lnTo>
                    <a:pt x="364831" y="637043"/>
                  </a:lnTo>
                  <a:lnTo>
                    <a:pt x="322707" y="623982"/>
                  </a:lnTo>
                  <a:lnTo>
                    <a:pt x="284583" y="603349"/>
                  </a:lnTo>
                  <a:lnTo>
                    <a:pt x="251460" y="576071"/>
                  </a:lnTo>
                  <a:lnTo>
                    <a:pt x="228600" y="548639"/>
                  </a:lnTo>
                  <a:lnTo>
                    <a:pt x="0" y="776477"/>
                  </a:lnTo>
                  <a:lnTo>
                    <a:pt x="281940" y="1058417"/>
                  </a:lnTo>
                  <a:lnTo>
                    <a:pt x="249936" y="1061465"/>
                  </a:lnTo>
                  <a:lnTo>
                    <a:pt x="208080" y="1076267"/>
                  </a:lnTo>
                  <a:lnTo>
                    <a:pt x="172407" y="1101236"/>
                  </a:lnTo>
                  <a:lnTo>
                    <a:pt x="144706" y="1134654"/>
                  </a:lnTo>
                  <a:lnTo>
                    <a:pt x="126772" y="1174802"/>
                  </a:lnTo>
                  <a:lnTo>
                    <a:pt x="120396" y="1219961"/>
                  </a:lnTo>
                  <a:lnTo>
                    <a:pt x="126174" y="1262940"/>
                  </a:lnTo>
                  <a:lnTo>
                    <a:pt x="142494" y="1301665"/>
                  </a:lnTo>
                  <a:lnTo>
                    <a:pt x="167830" y="1334547"/>
                  </a:lnTo>
                  <a:lnTo>
                    <a:pt x="200660" y="1360000"/>
                  </a:lnTo>
                  <a:lnTo>
                    <a:pt x="239458" y="1376436"/>
                  </a:lnTo>
                  <a:lnTo>
                    <a:pt x="282702" y="1382267"/>
                  </a:lnTo>
                  <a:lnTo>
                    <a:pt x="327568" y="1375891"/>
                  </a:lnTo>
                  <a:lnTo>
                    <a:pt x="367680" y="1357957"/>
                  </a:lnTo>
                  <a:lnTo>
                    <a:pt x="401208" y="1330256"/>
                  </a:lnTo>
                  <a:lnTo>
                    <a:pt x="426323" y="1294583"/>
                  </a:lnTo>
                  <a:lnTo>
                    <a:pt x="441198" y="1252727"/>
                  </a:lnTo>
                  <a:lnTo>
                    <a:pt x="444246" y="1220723"/>
                  </a:lnTo>
                  <a:lnTo>
                    <a:pt x="752094" y="1528571"/>
                  </a:lnTo>
                  <a:lnTo>
                    <a:pt x="981456" y="1299209"/>
                  </a:lnTo>
                  <a:lnTo>
                    <a:pt x="960882" y="1287779"/>
                  </a:lnTo>
                  <a:lnTo>
                    <a:pt x="920329" y="1252620"/>
                  </a:lnTo>
                  <a:lnTo>
                    <a:pt x="889063" y="1208817"/>
                  </a:lnTo>
                  <a:lnTo>
                    <a:pt x="868941" y="1158013"/>
                  </a:lnTo>
                  <a:lnTo>
                    <a:pt x="861822" y="1101851"/>
                  </a:lnTo>
                  <a:lnTo>
                    <a:pt x="866386" y="1056565"/>
                  </a:lnTo>
                  <a:lnTo>
                    <a:pt x="879478" y="1014448"/>
                  </a:lnTo>
                  <a:lnTo>
                    <a:pt x="900197" y="976385"/>
                  </a:lnTo>
                  <a:lnTo>
                    <a:pt x="927639" y="943260"/>
                  </a:lnTo>
                  <a:lnTo>
                    <a:pt x="960904" y="915958"/>
                  </a:lnTo>
                  <a:lnTo>
                    <a:pt x="999089" y="895361"/>
                  </a:lnTo>
                  <a:lnTo>
                    <a:pt x="1041292" y="882355"/>
                  </a:lnTo>
                  <a:lnTo>
                    <a:pt x="1086612" y="877823"/>
                  </a:lnTo>
                  <a:lnTo>
                    <a:pt x="1142452" y="884836"/>
                  </a:lnTo>
                  <a:lnTo>
                    <a:pt x="1193292" y="904779"/>
                  </a:lnTo>
                  <a:lnTo>
                    <a:pt x="1237273" y="936009"/>
                  </a:lnTo>
                  <a:lnTo>
                    <a:pt x="1272540" y="976883"/>
                  </a:lnTo>
                  <a:lnTo>
                    <a:pt x="1283970" y="996695"/>
                  </a:lnTo>
                  <a:lnTo>
                    <a:pt x="1528572" y="752093"/>
                  </a:lnTo>
                  <a:close/>
                </a:path>
              </a:pathLst>
            </a:custGeom>
            <a:solidFill>
              <a:srgbClr val="AB28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986784" y="2321814"/>
              <a:ext cx="1529080" cy="1529080"/>
            </a:xfrm>
            <a:custGeom>
              <a:avLst/>
              <a:gdLst/>
              <a:ahLst/>
              <a:cxnLst/>
              <a:rect l="l" t="t" r="r" b="b"/>
              <a:pathLst>
                <a:path w="1529079" h="1529079">
                  <a:moveTo>
                    <a:pt x="1528571" y="776477"/>
                  </a:moveTo>
                  <a:lnTo>
                    <a:pt x="1299209" y="547116"/>
                  </a:lnTo>
                  <a:lnTo>
                    <a:pt x="1287779" y="567690"/>
                  </a:lnTo>
                  <a:lnTo>
                    <a:pt x="1252513" y="608564"/>
                  </a:lnTo>
                  <a:lnTo>
                    <a:pt x="1208531" y="639794"/>
                  </a:lnTo>
                  <a:lnTo>
                    <a:pt x="1157692" y="659737"/>
                  </a:lnTo>
                  <a:lnTo>
                    <a:pt x="1101851" y="666750"/>
                  </a:lnTo>
                  <a:lnTo>
                    <a:pt x="1056532" y="662186"/>
                  </a:lnTo>
                  <a:lnTo>
                    <a:pt x="1014329" y="649104"/>
                  </a:lnTo>
                  <a:lnTo>
                    <a:pt x="976144" y="628414"/>
                  </a:lnTo>
                  <a:lnTo>
                    <a:pt x="942879" y="601027"/>
                  </a:lnTo>
                  <a:lnTo>
                    <a:pt x="915437" y="567853"/>
                  </a:lnTo>
                  <a:lnTo>
                    <a:pt x="894718" y="529804"/>
                  </a:lnTo>
                  <a:lnTo>
                    <a:pt x="881626" y="487790"/>
                  </a:lnTo>
                  <a:lnTo>
                    <a:pt x="877061" y="442722"/>
                  </a:lnTo>
                  <a:lnTo>
                    <a:pt x="881658" y="397337"/>
                  </a:lnTo>
                  <a:lnTo>
                    <a:pt x="894813" y="355061"/>
                  </a:lnTo>
                  <a:lnTo>
                    <a:pt x="915576" y="316809"/>
                  </a:lnTo>
                  <a:lnTo>
                    <a:pt x="942996" y="283494"/>
                  </a:lnTo>
                  <a:lnTo>
                    <a:pt x="976121" y="256032"/>
                  </a:lnTo>
                  <a:lnTo>
                    <a:pt x="996695" y="245364"/>
                  </a:lnTo>
                  <a:lnTo>
                    <a:pt x="752093" y="0"/>
                  </a:lnTo>
                  <a:lnTo>
                    <a:pt x="449579" y="302514"/>
                  </a:lnTo>
                  <a:lnTo>
                    <a:pt x="447293" y="287274"/>
                  </a:lnTo>
                  <a:lnTo>
                    <a:pt x="432785" y="245418"/>
                  </a:lnTo>
                  <a:lnTo>
                    <a:pt x="407852" y="209745"/>
                  </a:lnTo>
                  <a:lnTo>
                    <a:pt x="374324" y="182044"/>
                  </a:lnTo>
                  <a:lnTo>
                    <a:pt x="334030" y="164110"/>
                  </a:lnTo>
                  <a:lnTo>
                    <a:pt x="288797" y="157734"/>
                  </a:lnTo>
                  <a:lnTo>
                    <a:pt x="245875" y="163512"/>
                  </a:lnTo>
                  <a:lnTo>
                    <a:pt x="207292" y="179832"/>
                  </a:lnTo>
                  <a:lnTo>
                    <a:pt x="174593" y="205168"/>
                  </a:lnTo>
                  <a:lnTo>
                    <a:pt x="149323" y="237998"/>
                  </a:lnTo>
                  <a:lnTo>
                    <a:pt x="133028" y="276796"/>
                  </a:lnTo>
                  <a:lnTo>
                    <a:pt x="127253" y="320040"/>
                  </a:lnTo>
                  <a:lnTo>
                    <a:pt x="133624" y="364906"/>
                  </a:lnTo>
                  <a:lnTo>
                    <a:pt x="151516" y="405018"/>
                  </a:lnTo>
                  <a:lnTo>
                    <a:pt x="179100" y="438546"/>
                  </a:lnTo>
                  <a:lnTo>
                    <a:pt x="214548" y="463661"/>
                  </a:lnTo>
                  <a:lnTo>
                    <a:pt x="256031" y="478536"/>
                  </a:lnTo>
                  <a:lnTo>
                    <a:pt x="272033" y="480059"/>
                  </a:lnTo>
                  <a:lnTo>
                    <a:pt x="0" y="752094"/>
                  </a:lnTo>
                  <a:lnTo>
                    <a:pt x="235457" y="987552"/>
                  </a:lnTo>
                  <a:lnTo>
                    <a:pt x="258317" y="960119"/>
                  </a:lnTo>
                  <a:lnTo>
                    <a:pt x="291441" y="932842"/>
                  </a:lnTo>
                  <a:lnTo>
                    <a:pt x="329564" y="912209"/>
                  </a:lnTo>
                  <a:lnTo>
                    <a:pt x="371689" y="899148"/>
                  </a:lnTo>
                  <a:lnTo>
                    <a:pt x="416813" y="894588"/>
                  </a:lnTo>
                  <a:lnTo>
                    <a:pt x="462133" y="899152"/>
                  </a:lnTo>
                  <a:lnTo>
                    <a:pt x="504336" y="912244"/>
                  </a:lnTo>
                  <a:lnTo>
                    <a:pt x="542521" y="932963"/>
                  </a:lnTo>
                  <a:lnTo>
                    <a:pt x="575786" y="960405"/>
                  </a:lnTo>
                  <a:lnTo>
                    <a:pt x="603228" y="993670"/>
                  </a:lnTo>
                  <a:lnTo>
                    <a:pt x="623947" y="1031855"/>
                  </a:lnTo>
                  <a:lnTo>
                    <a:pt x="637039" y="1074058"/>
                  </a:lnTo>
                  <a:lnTo>
                    <a:pt x="641603" y="1119378"/>
                  </a:lnTo>
                  <a:lnTo>
                    <a:pt x="637031" y="1164395"/>
                  </a:lnTo>
                  <a:lnTo>
                    <a:pt x="623887" y="1206341"/>
                  </a:lnTo>
                  <a:lnTo>
                    <a:pt x="603027" y="1244429"/>
                  </a:lnTo>
                  <a:lnTo>
                    <a:pt x="575309" y="1277874"/>
                  </a:lnTo>
                  <a:lnTo>
                    <a:pt x="547877" y="1300734"/>
                  </a:lnTo>
                  <a:lnTo>
                    <a:pt x="776477" y="1528572"/>
                  </a:lnTo>
                  <a:lnTo>
                    <a:pt x="1057655" y="1247394"/>
                  </a:lnTo>
                  <a:lnTo>
                    <a:pt x="1061465" y="1279398"/>
                  </a:lnTo>
                  <a:lnTo>
                    <a:pt x="1075974" y="1320881"/>
                  </a:lnTo>
                  <a:lnTo>
                    <a:pt x="1100907" y="1356329"/>
                  </a:lnTo>
                  <a:lnTo>
                    <a:pt x="1134435" y="1383913"/>
                  </a:lnTo>
                  <a:lnTo>
                    <a:pt x="1174729" y="1401805"/>
                  </a:lnTo>
                  <a:lnTo>
                    <a:pt x="1219961" y="1408176"/>
                  </a:lnTo>
                  <a:lnTo>
                    <a:pt x="1262884" y="1402401"/>
                  </a:lnTo>
                  <a:lnTo>
                    <a:pt x="1301467" y="1386106"/>
                  </a:lnTo>
                  <a:lnTo>
                    <a:pt x="1334166" y="1360836"/>
                  </a:lnTo>
                  <a:lnTo>
                    <a:pt x="1359436" y="1328137"/>
                  </a:lnTo>
                  <a:lnTo>
                    <a:pt x="1375731" y="1289554"/>
                  </a:lnTo>
                  <a:lnTo>
                    <a:pt x="1381505" y="1246632"/>
                  </a:lnTo>
                  <a:lnTo>
                    <a:pt x="1375208" y="1201399"/>
                  </a:lnTo>
                  <a:lnTo>
                    <a:pt x="1357463" y="1161105"/>
                  </a:lnTo>
                  <a:lnTo>
                    <a:pt x="1329988" y="1127577"/>
                  </a:lnTo>
                  <a:lnTo>
                    <a:pt x="1294503" y="1102644"/>
                  </a:lnTo>
                  <a:lnTo>
                    <a:pt x="1252727" y="1088136"/>
                  </a:lnTo>
                  <a:lnTo>
                    <a:pt x="1220723" y="1084326"/>
                  </a:lnTo>
                  <a:lnTo>
                    <a:pt x="1528571" y="776477"/>
                  </a:lnTo>
                  <a:close/>
                </a:path>
              </a:pathLst>
            </a:custGeom>
            <a:solidFill>
              <a:srgbClr val="FC7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996690" y="3935730"/>
              <a:ext cx="1529080" cy="1529080"/>
            </a:xfrm>
            <a:custGeom>
              <a:avLst/>
              <a:gdLst/>
              <a:ahLst/>
              <a:cxnLst/>
              <a:rect l="l" t="t" r="r" b="b"/>
              <a:pathLst>
                <a:path w="1529079" h="1529079">
                  <a:moveTo>
                    <a:pt x="1528571" y="776477"/>
                  </a:moveTo>
                  <a:lnTo>
                    <a:pt x="1299209" y="547116"/>
                  </a:lnTo>
                  <a:lnTo>
                    <a:pt x="1288541" y="567690"/>
                  </a:lnTo>
                  <a:lnTo>
                    <a:pt x="1261079" y="600815"/>
                  </a:lnTo>
                  <a:lnTo>
                    <a:pt x="1227764" y="628235"/>
                  </a:lnTo>
                  <a:lnTo>
                    <a:pt x="1189512" y="648998"/>
                  </a:lnTo>
                  <a:lnTo>
                    <a:pt x="1147236" y="662153"/>
                  </a:lnTo>
                  <a:lnTo>
                    <a:pt x="1101851" y="666750"/>
                  </a:lnTo>
                  <a:lnTo>
                    <a:pt x="1056783" y="662185"/>
                  </a:lnTo>
                  <a:lnTo>
                    <a:pt x="1014769" y="649093"/>
                  </a:lnTo>
                  <a:lnTo>
                    <a:pt x="976720" y="628374"/>
                  </a:lnTo>
                  <a:lnTo>
                    <a:pt x="943546" y="600932"/>
                  </a:lnTo>
                  <a:lnTo>
                    <a:pt x="916159" y="567667"/>
                  </a:lnTo>
                  <a:lnTo>
                    <a:pt x="895469" y="529482"/>
                  </a:lnTo>
                  <a:lnTo>
                    <a:pt x="882387" y="487279"/>
                  </a:lnTo>
                  <a:lnTo>
                    <a:pt x="877823" y="441959"/>
                  </a:lnTo>
                  <a:lnTo>
                    <a:pt x="884943" y="386119"/>
                  </a:lnTo>
                  <a:lnTo>
                    <a:pt x="905065" y="335280"/>
                  </a:lnTo>
                  <a:lnTo>
                    <a:pt x="936331" y="291298"/>
                  </a:lnTo>
                  <a:lnTo>
                    <a:pt x="976883" y="256032"/>
                  </a:lnTo>
                  <a:lnTo>
                    <a:pt x="997457" y="244602"/>
                  </a:lnTo>
                  <a:lnTo>
                    <a:pt x="752093" y="0"/>
                  </a:lnTo>
                  <a:lnTo>
                    <a:pt x="449579" y="302514"/>
                  </a:lnTo>
                  <a:lnTo>
                    <a:pt x="448055" y="286512"/>
                  </a:lnTo>
                  <a:lnTo>
                    <a:pt x="433254" y="244656"/>
                  </a:lnTo>
                  <a:lnTo>
                    <a:pt x="408285" y="208983"/>
                  </a:lnTo>
                  <a:lnTo>
                    <a:pt x="374867" y="181282"/>
                  </a:lnTo>
                  <a:lnTo>
                    <a:pt x="334719" y="163348"/>
                  </a:lnTo>
                  <a:lnTo>
                    <a:pt x="289559" y="156972"/>
                  </a:lnTo>
                  <a:lnTo>
                    <a:pt x="246316" y="162803"/>
                  </a:lnTo>
                  <a:lnTo>
                    <a:pt x="207517" y="179239"/>
                  </a:lnTo>
                  <a:lnTo>
                    <a:pt x="174688" y="204692"/>
                  </a:lnTo>
                  <a:lnTo>
                    <a:pt x="149351" y="237574"/>
                  </a:lnTo>
                  <a:lnTo>
                    <a:pt x="133032" y="276299"/>
                  </a:lnTo>
                  <a:lnTo>
                    <a:pt x="127253" y="319278"/>
                  </a:lnTo>
                  <a:lnTo>
                    <a:pt x="133630" y="364510"/>
                  </a:lnTo>
                  <a:lnTo>
                    <a:pt x="151564" y="404804"/>
                  </a:lnTo>
                  <a:lnTo>
                    <a:pt x="179265" y="438332"/>
                  </a:lnTo>
                  <a:lnTo>
                    <a:pt x="214938" y="463265"/>
                  </a:lnTo>
                  <a:lnTo>
                    <a:pt x="256793" y="477773"/>
                  </a:lnTo>
                  <a:lnTo>
                    <a:pt x="272033" y="479298"/>
                  </a:lnTo>
                  <a:lnTo>
                    <a:pt x="0" y="752094"/>
                  </a:lnTo>
                  <a:lnTo>
                    <a:pt x="236219" y="987552"/>
                  </a:lnTo>
                  <a:lnTo>
                    <a:pt x="259079" y="960119"/>
                  </a:lnTo>
                  <a:lnTo>
                    <a:pt x="292096" y="932842"/>
                  </a:lnTo>
                  <a:lnTo>
                    <a:pt x="330041" y="912209"/>
                  </a:lnTo>
                  <a:lnTo>
                    <a:pt x="372129" y="899148"/>
                  </a:lnTo>
                  <a:lnTo>
                    <a:pt x="417575" y="894588"/>
                  </a:lnTo>
                  <a:lnTo>
                    <a:pt x="462644" y="899151"/>
                  </a:lnTo>
                  <a:lnTo>
                    <a:pt x="504658" y="912233"/>
                  </a:lnTo>
                  <a:lnTo>
                    <a:pt x="542707" y="932923"/>
                  </a:lnTo>
                  <a:lnTo>
                    <a:pt x="575881" y="960310"/>
                  </a:lnTo>
                  <a:lnTo>
                    <a:pt x="603268" y="993484"/>
                  </a:lnTo>
                  <a:lnTo>
                    <a:pt x="623958" y="1031533"/>
                  </a:lnTo>
                  <a:lnTo>
                    <a:pt x="637040" y="1073547"/>
                  </a:lnTo>
                  <a:lnTo>
                    <a:pt x="641603" y="1118616"/>
                  </a:lnTo>
                  <a:lnTo>
                    <a:pt x="637043" y="1163740"/>
                  </a:lnTo>
                  <a:lnTo>
                    <a:pt x="623982" y="1205865"/>
                  </a:lnTo>
                  <a:lnTo>
                    <a:pt x="603349" y="1243988"/>
                  </a:lnTo>
                  <a:lnTo>
                    <a:pt x="576071" y="1277112"/>
                  </a:lnTo>
                  <a:lnTo>
                    <a:pt x="548639" y="1299972"/>
                  </a:lnTo>
                  <a:lnTo>
                    <a:pt x="776477" y="1528572"/>
                  </a:lnTo>
                  <a:lnTo>
                    <a:pt x="1058417" y="1246632"/>
                  </a:lnTo>
                  <a:lnTo>
                    <a:pt x="1061465" y="1278636"/>
                  </a:lnTo>
                  <a:lnTo>
                    <a:pt x="1076340" y="1320491"/>
                  </a:lnTo>
                  <a:lnTo>
                    <a:pt x="1101455" y="1356164"/>
                  </a:lnTo>
                  <a:lnTo>
                    <a:pt x="1134983" y="1383865"/>
                  </a:lnTo>
                  <a:lnTo>
                    <a:pt x="1175095" y="1401799"/>
                  </a:lnTo>
                  <a:lnTo>
                    <a:pt x="1219961" y="1408176"/>
                  </a:lnTo>
                  <a:lnTo>
                    <a:pt x="1263205" y="1402397"/>
                  </a:lnTo>
                  <a:lnTo>
                    <a:pt x="1302003" y="1386078"/>
                  </a:lnTo>
                  <a:lnTo>
                    <a:pt x="1334833" y="1360741"/>
                  </a:lnTo>
                  <a:lnTo>
                    <a:pt x="1360169" y="1327912"/>
                  </a:lnTo>
                  <a:lnTo>
                    <a:pt x="1376489" y="1289113"/>
                  </a:lnTo>
                  <a:lnTo>
                    <a:pt x="1382267" y="1245870"/>
                  </a:lnTo>
                  <a:lnTo>
                    <a:pt x="1375891" y="1201003"/>
                  </a:lnTo>
                  <a:lnTo>
                    <a:pt x="1357957" y="1160891"/>
                  </a:lnTo>
                  <a:lnTo>
                    <a:pt x="1330256" y="1127363"/>
                  </a:lnTo>
                  <a:lnTo>
                    <a:pt x="1294583" y="1102248"/>
                  </a:lnTo>
                  <a:lnTo>
                    <a:pt x="1252727" y="1087374"/>
                  </a:lnTo>
                  <a:lnTo>
                    <a:pt x="1220723" y="1084326"/>
                  </a:lnTo>
                  <a:lnTo>
                    <a:pt x="1528571" y="776477"/>
                  </a:lnTo>
                  <a:close/>
                </a:path>
              </a:pathLst>
            </a:custGeom>
            <a:solidFill>
              <a:srgbClr val="3D7A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808220" y="3144012"/>
              <a:ext cx="1529080" cy="1529080"/>
            </a:xfrm>
            <a:custGeom>
              <a:avLst/>
              <a:gdLst/>
              <a:ahLst/>
              <a:cxnLst/>
              <a:rect l="l" t="t" r="r" b="b"/>
              <a:pathLst>
                <a:path w="1529079" h="1529079">
                  <a:moveTo>
                    <a:pt x="1528572" y="752093"/>
                  </a:moveTo>
                  <a:lnTo>
                    <a:pt x="1226058" y="449579"/>
                  </a:lnTo>
                  <a:lnTo>
                    <a:pt x="1242060" y="448055"/>
                  </a:lnTo>
                  <a:lnTo>
                    <a:pt x="1283543" y="433181"/>
                  </a:lnTo>
                  <a:lnTo>
                    <a:pt x="1318991" y="408066"/>
                  </a:lnTo>
                  <a:lnTo>
                    <a:pt x="1346575" y="374538"/>
                  </a:lnTo>
                  <a:lnTo>
                    <a:pt x="1364467" y="334426"/>
                  </a:lnTo>
                  <a:lnTo>
                    <a:pt x="1370838" y="289559"/>
                  </a:lnTo>
                  <a:lnTo>
                    <a:pt x="1365063" y="246316"/>
                  </a:lnTo>
                  <a:lnTo>
                    <a:pt x="1348768" y="207517"/>
                  </a:lnTo>
                  <a:lnTo>
                    <a:pt x="1323498" y="174688"/>
                  </a:lnTo>
                  <a:lnTo>
                    <a:pt x="1290799" y="149351"/>
                  </a:lnTo>
                  <a:lnTo>
                    <a:pt x="1252216" y="133032"/>
                  </a:lnTo>
                  <a:lnTo>
                    <a:pt x="1209294" y="127253"/>
                  </a:lnTo>
                  <a:lnTo>
                    <a:pt x="1164061" y="133630"/>
                  </a:lnTo>
                  <a:lnTo>
                    <a:pt x="1123767" y="151564"/>
                  </a:lnTo>
                  <a:lnTo>
                    <a:pt x="1090239" y="179265"/>
                  </a:lnTo>
                  <a:lnTo>
                    <a:pt x="1065306" y="214938"/>
                  </a:lnTo>
                  <a:lnTo>
                    <a:pt x="1050798" y="256793"/>
                  </a:lnTo>
                  <a:lnTo>
                    <a:pt x="1048512" y="272033"/>
                  </a:lnTo>
                  <a:lnTo>
                    <a:pt x="776478" y="0"/>
                  </a:lnTo>
                  <a:lnTo>
                    <a:pt x="541020" y="235457"/>
                  </a:lnTo>
                  <a:lnTo>
                    <a:pt x="568452" y="258317"/>
                  </a:lnTo>
                  <a:lnTo>
                    <a:pt x="595729" y="291762"/>
                  </a:lnTo>
                  <a:lnTo>
                    <a:pt x="616362" y="329850"/>
                  </a:lnTo>
                  <a:lnTo>
                    <a:pt x="629423" y="371796"/>
                  </a:lnTo>
                  <a:lnTo>
                    <a:pt x="633984" y="416813"/>
                  </a:lnTo>
                  <a:lnTo>
                    <a:pt x="629420" y="462133"/>
                  </a:lnTo>
                  <a:lnTo>
                    <a:pt x="616338" y="504336"/>
                  </a:lnTo>
                  <a:lnTo>
                    <a:pt x="595648" y="542521"/>
                  </a:lnTo>
                  <a:lnTo>
                    <a:pt x="568261" y="575786"/>
                  </a:lnTo>
                  <a:lnTo>
                    <a:pt x="535087" y="603228"/>
                  </a:lnTo>
                  <a:lnTo>
                    <a:pt x="497038" y="623947"/>
                  </a:lnTo>
                  <a:lnTo>
                    <a:pt x="455024" y="637039"/>
                  </a:lnTo>
                  <a:lnTo>
                    <a:pt x="409956" y="641603"/>
                  </a:lnTo>
                  <a:lnTo>
                    <a:pt x="364509" y="637043"/>
                  </a:lnTo>
                  <a:lnTo>
                    <a:pt x="322421" y="623982"/>
                  </a:lnTo>
                  <a:lnTo>
                    <a:pt x="284476" y="603349"/>
                  </a:lnTo>
                  <a:lnTo>
                    <a:pt x="251460" y="576071"/>
                  </a:lnTo>
                  <a:lnTo>
                    <a:pt x="228600" y="548639"/>
                  </a:lnTo>
                  <a:lnTo>
                    <a:pt x="0" y="776477"/>
                  </a:lnTo>
                  <a:lnTo>
                    <a:pt x="281940" y="1058417"/>
                  </a:lnTo>
                  <a:lnTo>
                    <a:pt x="249936" y="1061465"/>
                  </a:lnTo>
                  <a:lnTo>
                    <a:pt x="208080" y="1076267"/>
                  </a:lnTo>
                  <a:lnTo>
                    <a:pt x="172407" y="1101236"/>
                  </a:lnTo>
                  <a:lnTo>
                    <a:pt x="144706" y="1134654"/>
                  </a:lnTo>
                  <a:lnTo>
                    <a:pt x="126772" y="1174802"/>
                  </a:lnTo>
                  <a:lnTo>
                    <a:pt x="120396" y="1219961"/>
                  </a:lnTo>
                  <a:lnTo>
                    <a:pt x="126174" y="1262940"/>
                  </a:lnTo>
                  <a:lnTo>
                    <a:pt x="142494" y="1301665"/>
                  </a:lnTo>
                  <a:lnTo>
                    <a:pt x="167830" y="1334547"/>
                  </a:lnTo>
                  <a:lnTo>
                    <a:pt x="200660" y="1360000"/>
                  </a:lnTo>
                  <a:lnTo>
                    <a:pt x="239458" y="1376436"/>
                  </a:lnTo>
                  <a:lnTo>
                    <a:pt x="282702" y="1382267"/>
                  </a:lnTo>
                  <a:lnTo>
                    <a:pt x="327568" y="1375891"/>
                  </a:lnTo>
                  <a:lnTo>
                    <a:pt x="367680" y="1357957"/>
                  </a:lnTo>
                  <a:lnTo>
                    <a:pt x="401208" y="1330256"/>
                  </a:lnTo>
                  <a:lnTo>
                    <a:pt x="426323" y="1294583"/>
                  </a:lnTo>
                  <a:lnTo>
                    <a:pt x="441198" y="1252727"/>
                  </a:lnTo>
                  <a:lnTo>
                    <a:pt x="444246" y="1220723"/>
                  </a:lnTo>
                  <a:lnTo>
                    <a:pt x="752094" y="1528571"/>
                  </a:lnTo>
                  <a:lnTo>
                    <a:pt x="981456" y="1299209"/>
                  </a:lnTo>
                  <a:lnTo>
                    <a:pt x="960882" y="1287779"/>
                  </a:lnTo>
                  <a:lnTo>
                    <a:pt x="920329" y="1252620"/>
                  </a:lnTo>
                  <a:lnTo>
                    <a:pt x="889063" y="1208817"/>
                  </a:lnTo>
                  <a:lnTo>
                    <a:pt x="868941" y="1158013"/>
                  </a:lnTo>
                  <a:lnTo>
                    <a:pt x="861822" y="1101851"/>
                  </a:lnTo>
                  <a:lnTo>
                    <a:pt x="866386" y="1056565"/>
                  </a:lnTo>
                  <a:lnTo>
                    <a:pt x="879478" y="1014448"/>
                  </a:lnTo>
                  <a:lnTo>
                    <a:pt x="900197" y="976385"/>
                  </a:lnTo>
                  <a:lnTo>
                    <a:pt x="927639" y="943260"/>
                  </a:lnTo>
                  <a:lnTo>
                    <a:pt x="960904" y="915958"/>
                  </a:lnTo>
                  <a:lnTo>
                    <a:pt x="999089" y="895361"/>
                  </a:lnTo>
                  <a:lnTo>
                    <a:pt x="1041292" y="882355"/>
                  </a:lnTo>
                  <a:lnTo>
                    <a:pt x="1086612" y="877823"/>
                  </a:lnTo>
                  <a:lnTo>
                    <a:pt x="1142452" y="884836"/>
                  </a:lnTo>
                  <a:lnTo>
                    <a:pt x="1193292" y="904779"/>
                  </a:lnTo>
                  <a:lnTo>
                    <a:pt x="1237273" y="936009"/>
                  </a:lnTo>
                  <a:lnTo>
                    <a:pt x="1272540" y="976883"/>
                  </a:lnTo>
                  <a:lnTo>
                    <a:pt x="1283208" y="996695"/>
                  </a:lnTo>
                  <a:lnTo>
                    <a:pt x="1528572" y="752093"/>
                  </a:lnTo>
                  <a:close/>
                </a:path>
              </a:pathLst>
            </a:custGeom>
            <a:solidFill>
              <a:srgbClr val="FC7D13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096" y="1057655"/>
            <a:ext cx="9427845" cy="5657850"/>
            <a:chOff x="6096" y="1057655"/>
            <a:chExt cx="9427845" cy="5657850"/>
          </a:xfrm>
        </p:grpSpPr>
        <p:sp>
          <p:nvSpPr>
            <p:cNvPr id="3" name="object 3" descr=""/>
            <p:cNvSpPr/>
            <p:nvPr/>
          </p:nvSpPr>
          <p:spPr>
            <a:xfrm>
              <a:off x="6096" y="1057655"/>
              <a:ext cx="5622290" cy="5657850"/>
            </a:xfrm>
            <a:custGeom>
              <a:avLst/>
              <a:gdLst/>
              <a:ahLst/>
              <a:cxnLst/>
              <a:rect l="l" t="t" r="r" b="b"/>
              <a:pathLst>
                <a:path w="5622290" h="5657850">
                  <a:moveTo>
                    <a:pt x="5622036" y="5657850"/>
                  </a:moveTo>
                  <a:lnTo>
                    <a:pt x="5622036" y="0"/>
                  </a:lnTo>
                  <a:lnTo>
                    <a:pt x="0" y="0"/>
                  </a:lnTo>
                  <a:lnTo>
                    <a:pt x="0" y="5657850"/>
                  </a:lnTo>
                  <a:lnTo>
                    <a:pt x="5622036" y="5657850"/>
                  </a:lnTo>
                  <a:close/>
                </a:path>
              </a:pathLst>
            </a:custGeom>
            <a:solidFill>
              <a:srgbClr val="FC7D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8770" y="1341881"/>
              <a:ext cx="4034790" cy="467258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5894" y="2793491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4" h="283844">
                  <a:moveTo>
                    <a:pt x="245364" y="49529"/>
                  </a:moveTo>
                  <a:lnTo>
                    <a:pt x="245364" y="45719"/>
                  </a:lnTo>
                  <a:lnTo>
                    <a:pt x="243078" y="43433"/>
                  </a:lnTo>
                  <a:lnTo>
                    <a:pt x="243078" y="42671"/>
                  </a:lnTo>
                  <a:lnTo>
                    <a:pt x="242316" y="42671"/>
                  </a:lnTo>
                  <a:lnTo>
                    <a:pt x="221241" y="25074"/>
                  </a:lnTo>
                  <a:lnTo>
                    <a:pt x="197167" y="11620"/>
                  </a:lnTo>
                  <a:lnTo>
                    <a:pt x="170521" y="3024"/>
                  </a:lnTo>
                  <a:lnTo>
                    <a:pt x="141732" y="0"/>
                  </a:lnTo>
                  <a:lnTo>
                    <a:pt x="96853" y="7278"/>
                  </a:lnTo>
                  <a:lnTo>
                    <a:pt x="57936" y="27505"/>
                  </a:lnTo>
                  <a:lnTo>
                    <a:pt x="27285" y="58265"/>
                  </a:lnTo>
                  <a:lnTo>
                    <a:pt x="7205" y="97145"/>
                  </a:lnTo>
                  <a:lnTo>
                    <a:pt x="0" y="141731"/>
                  </a:lnTo>
                  <a:lnTo>
                    <a:pt x="7205" y="186610"/>
                  </a:lnTo>
                  <a:lnTo>
                    <a:pt x="12954" y="197751"/>
                  </a:lnTo>
                  <a:lnTo>
                    <a:pt x="12954" y="141731"/>
                  </a:lnTo>
                  <a:lnTo>
                    <a:pt x="23002" y="91713"/>
                  </a:lnTo>
                  <a:lnTo>
                    <a:pt x="50482" y="50768"/>
                  </a:lnTo>
                  <a:lnTo>
                    <a:pt x="91392" y="23110"/>
                  </a:lnTo>
                  <a:lnTo>
                    <a:pt x="141732" y="12953"/>
                  </a:lnTo>
                  <a:lnTo>
                    <a:pt x="168354" y="15716"/>
                  </a:lnTo>
                  <a:lnTo>
                    <a:pt x="192976" y="23621"/>
                  </a:lnTo>
                  <a:lnTo>
                    <a:pt x="215026" y="36099"/>
                  </a:lnTo>
                  <a:lnTo>
                    <a:pt x="233934" y="52577"/>
                  </a:lnTo>
                  <a:lnTo>
                    <a:pt x="236982" y="54863"/>
                  </a:lnTo>
                  <a:lnTo>
                    <a:pt x="240792" y="54863"/>
                  </a:lnTo>
                  <a:lnTo>
                    <a:pt x="243078" y="52577"/>
                  </a:lnTo>
                  <a:lnTo>
                    <a:pt x="245364" y="49529"/>
                  </a:lnTo>
                  <a:close/>
                </a:path>
                <a:path w="283844" h="283844">
                  <a:moveTo>
                    <a:pt x="270510" y="197530"/>
                  </a:moveTo>
                  <a:lnTo>
                    <a:pt x="270510" y="141731"/>
                  </a:lnTo>
                  <a:lnTo>
                    <a:pt x="260353" y="192071"/>
                  </a:lnTo>
                  <a:lnTo>
                    <a:pt x="232695" y="232981"/>
                  </a:lnTo>
                  <a:lnTo>
                    <a:pt x="191750" y="260461"/>
                  </a:lnTo>
                  <a:lnTo>
                    <a:pt x="141732" y="270509"/>
                  </a:lnTo>
                  <a:lnTo>
                    <a:pt x="91392" y="260461"/>
                  </a:lnTo>
                  <a:lnTo>
                    <a:pt x="50482" y="232981"/>
                  </a:lnTo>
                  <a:lnTo>
                    <a:pt x="23002" y="192071"/>
                  </a:lnTo>
                  <a:lnTo>
                    <a:pt x="12954" y="141731"/>
                  </a:lnTo>
                  <a:lnTo>
                    <a:pt x="12954" y="197751"/>
                  </a:lnTo>
                  <a:lnTo>
                    <a:pt x="27285" y="225527"/>
                  </a:lnTo>
                  <a:lnTo>
                    <a:pt x="57936" y="256178"/>
                  </a:lnTo>
                  <a:lnTo>
                    <a:pt x="96853" y="276258"/>
                  </a:lnTo>
                  <a:lnTo>
                    <a:pt x="141732" y="283463"/>
                  </a:lnTo>
                  <a:lnTo>
                    <a:pt x="186318" y="276258"/>
                  </a:lnTo>
                  <a:lnTo>
                    <a:pt x="225198" y="256178"/>
                  </a:lnTo>
                  <a:lnTo>
                    <a:pt x="255958" y="225527"/>
                  </a:lnTo>
                  <a:lnTo>
                    <a:pt x="270510" y="197530"/>
                  </a:lnTo>
                  <a:close/>
                </a:path>
                <a:path w="283844" h="283844">
                  <a:moveTo>
                    <a:pt x="283464" y="47243"/>
                  </a:moveTo>
                  <a:lnTo>
                    <a:pt x="283464" y="41909"/>
                  </a:lnTo>
                  <a:lnTo>
                    <a:pt x="280416" y="38861"/>
                  </a:lnTo>
                  <a:lnTo>
                    <a:pt x="275082" y="38861"/>
                  </a:lnTo>
                  <a:lnTo>
                    <a:pt x="273558" y="39623"/>
                  </a:lnTo>
                  <a:lnTo>
                    <a:pt x="272034" y="41147"/>
                  </a:lnTo>
                  <a:lnTo>
                    <a:pt x="255270" y="58673"/>
                  </a:lnTo>
                  <a:lnTo>
                    <a:pt x="255270" y="57911"/>
                  </a:lnTo>
                  <a:lnTo>
                    <a:pt x="246888" y="67817"/>
                  </a:lnTo>
                  <a:lnTo>
                    <a:pt x="141732" y="177545"/>
                  </a:lnTo>
                  <a:lnTo>
                    <a:pt x="80772" y="117347"/>
                  </a:lnTo>
                  <a:lnTo>
                    <a:pt x="79248" y="116585"/>
                  </a:lnTo>
                  <a:lnTo>
                    <a:pt x="73914" y="116585"/>
                  </a:lnTo>
                  <a:lnTo>
                    <a:pt x="70866" y="118871"/>
                  </a:lnTo>
                  <a:lnTo>
                    <a:pt x="70866" y="124205"/>
                  </a:lnTo>
                  <a:lnTo>
                    <a:pt x="72390" y="127253"/>
                  </a:lnTo>
                  <a:lnTo>
                    <a:pt x="137922" y="192785"/>
                  </a:lnTo>
                  <a:lnTo>
                    <a:pt x="139446" y="193547"/>
                  </a:lnTo>
                  <a:lnTo>
                    <a:pt x="143256" y="193547"/>
                  </a:lnTo>
                  <a:lnTo>
                    <a:pt x="144780" y="192785"/>
                  </a:lnTo>
                  <a:lnTo>
                    <a:pt x="146304" y="191261"/>
                  </a:lnTo>
                  <a:lnTo>
                    <a:pt x="253746" y="79247"/>
                  </a:lnTo>
                  <a:lnTo>
                    <a:pt x="281178" y="49529"/>
                  </a:lnTo>
                  <a:lnTo>
                    <a:pt x="282702" y="48767"/>
                  </a:lnTo>
                  <a:lnTo>
                    <a:pt x="283464" y="47243"/>
                  </a:lnTo>
                  <a:close/>
                </a:path>
                <a:path w="283844" h="283844">
                  <a:moveTo>
                    <a:pt x="283464" y="141731"/>
                  </a:moveTo>
                  <a:lnTo>
                    <a:pt x="282702" y="126899"/>
                  </a:lnTo>
                  <a:lnTo>
                    <a:pt x="282702" y="127822"/>
                  </a:lnTo>
                  <a:lnTo>
                    <a:pt x="280797" y="115347"/>
                  </a:lnTo>
                  <a:lnTo>
                    <a:pt x="277677" y="102834"/>
                  </a:lnTo>
                  <a:lnTo>
                    <a:pt x="273558" y="90677"/>
                  </a:lnTo>
                  <a:lnTo>
                    <a:pt x="272796" y="89153"/>
                  </a:lnTo>
                  <a:lnTo>
                    <a:pt x="272796" y="88391"/>
                  </a:lnTo>
                  <a:lnTo>
                    <a:pt x="272034" y="87629"/>
                  </a:lnTo>
                  <a:lnTo>
                    <a:pt x="268986" y="85343"/>
                  </a:lnTo>
                  <a:lnTo>
                    <a:pt x="265176" y="85343"/>
                  </a:lnTo>
                  <a:lnTo>
                    <a:pt x="260604" y="89915"/>
                  </a:lnTo>
                  <a:lnTo>
                    <a:pt x="260604" y="92201"/>
                  </a:lnTo>
                  <a:lnTo>
                    <a:pt x="265045" y="105620"/>
                  </a:lnTo>
                  <a:lnTo>
                    <a:pt x="267938" y="117252"/>
                  </a:lnTo>
                  <a:lnTo>
                    <a:pt x="269831" y="129313"/>
                  </a:lnTo>
                  <a:lnTo>
                    <a:pt x="270510" y="141731"/>
                  </a:lnTo>
                  <a:lnTo>
                    <a:pt x="270510" y="197530"/>
                  </a:lnTo>
                  <a:lnTo>
                    <a:pt x="276185" y="186610"/>
                  </a:lnTo>
                  <a:lnTo>
                    <a:pt x="283464" y="1417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6302" y="1287271"/>
            <a:ext cx="3335020" cy="3778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>
                <a:solidFill>
                  <a:srgbClr val="FFFFFF"/>
                </a:solidFill>
              </a:rPr>
              <a:t>Strategic</a:t>
            </a:r>
            <a:r>
              <a:rPr dirty="0" sz="2300" spc="-5">
                <a:solidFill>
                  <a:srgbClr val="FFFFFF"/>
                </a:solidFill>
              </a:rPr>
              <a:t> </a:t>
            </a:r>
            <a:r>
              <a:rPr dirty="0" sz="2300">
                <a:solidFill>
                  <a:srgbClr val="FFFFFF"/>
                </a:solidFill>
              </a:rPr>
              <a:t>Partner </a:t>
            </a:r>
            <a:r>
              <a:rPr dirty="0" sz="2300" spc="-10">
                <a:solidFill>
                  <a:srgbClr val="FFFFFF"/>
                </a:solidFill>
              </a:rPr>
              <a:t>Secured</a:t>
            </a:r>
            <a:endParaRPr sz="2300"/>
          </a:p>
        </p:txBody>
      </p:sp>
      <p:grpSp>
        <p:nvGrpSpPr>
          <p:cNvPr id="7" name="object 7" descr=""/>
          <p:cNvGrpSpPr/>
          <p:nvPr/>
        </p:nvGrpSpPr>
        <p:grpSpPr>
          <a:xfrm>
            <a:off x="671322" y="1739645"/>
            <a:ext cx="3186430" cy="2443480"/>
            <a:chOff x="671322" y="1739645"/>
            <a:chExt cx="3186430" cy="244348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4238" y="1739645"/>
              <a:ext cx="1953005" cy="100965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71322" y="3498341"/>
              <a:ext cx="285115" cy="684530"/>
            </a:xfrm>
            <a:custGeom>
              <a:avLst/>
              <a:gdLst/>
              <a:ahLst/>
              <a:cxnLst/>
              <a:rect l="l" t="t" r="r" b="b"/>
              <a:pathLst>
                <a:path w="285115" h="684529">
                  <a:moveTo>
                    <a:pt x="283464" y="141732"/>
                  </a:moveTo>
                  <a:lnTo>
                    <a:pt x="282702" y="126911"/>
                  </a:lnTo>
                  <a:lnTo>
                    <a:pt x="282702" y="127825"/>
                  </a:lnTo>
                  <a:lnTo>
                    <a:pt x="280797" y="115354"/>
                  </a:lnTo>
                  <a:lnTo>
                    <a:pt x="277672" y="102844"/>
                  </a:lnTo>
                  <a:lnTo>
                    <a:pt x="273558" y="90678"/>
                  </a:lnTo>
                  <a:lnTo>
                    <a:pt x="272796" y="89154"/>
                  </a:lnTo>
                  <a:lnTo>
                    <a:pt x="272796" y="88392"/>
                  </a:lnTo>
                  <a:lnTo>
                    <a:pt x="272034" y="87630"/>
                  </a:lnTo>
                  <a:lnTo>
                    <a:pt x="268986" y="85344"/>
                  </a:lnTo>
                  <a:lnTo>
                    <a:pt x="265176" y="85344"/>
                  </a:lnTo>
                  <a:lnTo>
                    <a:pt x="262890" y="87630"/>
                  </a:lnTo>
                  <a:lnTo>
                    <a:pt x="260604" y="89154"/>
                  </a:lnTo>
                  <a:lnTo>
                    <a:pt x="260604" y="92202"/>
                  </a:lnTo>
                  <a:lnTo>
                    <a:pt x="265036" y="105625"/>
                  </a:lnTo>
                  <a:lnTo>
                    <a:pt x="267931" y="117259"/>
                  </a:lnTo>
                  <a:lnTo>
                    <a:pt x="269824" y="129324"/>
                  </a:lnTo>
                  <a:lnTo>
                    <a:pt x="270510" y="141732"/>
                  </a:lnTo>
                  <a:lnTo>
                    <a:pt x="260350" y="192074"/>
                  </a:lnTo>
                  <a:lnTo>
                    <a:pt x="232689" y="232981"/>
                  </a:lnTo>
                  <a:lnTo>
                    <a:pt x="191744" y="260464"/>
                  </a:lnTo>
                  <a:lnTo>
                    <a:pt x="141732" y="270510"/>
                  </a:lnTo>
                  <a:lnTo>
                    <a:pt x="91389" y="260464"/>
                  </a:lnTo>
                  <a:lnTo>
                    <a:pt x="50482" y="232981"/>
                  </a:lnTo>
                  <a:lnTo>
                    <a:pt x="22999" y="192074"/>
                  </a:lnTo>
                  <a:lnTo>
                    <a:pt x="12954" y="141732"/>
                  </a:lnTo>
                  <a:lnTo>
                    <a:pt x="22999" y="91719"/>
                  </a:lnTo>
                  <a:lnTo>
                    <a:pt x="50482" y="50774"/>
                  </a:lnTo>
                  <a:lnTo>
                    <a:pt x="91389" y="23114"/>
                  </a:lnTo>
                  <a:lnTo>
                    <a:pt x="141732" y="12954"/>
                  </a:lnTo>
                  <a:lnTo>
                    <a:pt x="168021" y="15722"/>
                  </a:lnTo>
                  <a:lnTo>
                    <a:pt x="192684" y="23622"/>
                  </a:lnTo>
                  <a:lnTo>
                    <a:pt x="214909" y="36106"/>
                  </a:lnTo>
                  <a:lnTo>
                    <a:pt x="233934" y="52578"/>
                  </a:lnTo>
                  <a:lnTo>
                    <a:pt x="236982" y="54864"/>
                  </a:lnTo>
                  <a:lnTo>
                    <a:pt x="240792" y="54864"/>
                  </a:lnTo>
                  <a:lnTo>
                    <a:pt x="243078" y="52578"/>
                  </a:lnTo>
                  <a:lnTo>
                    <a:pt x="245364" y="49530"/>
                  </a:lnTo>
                  <a:lnTo>
                    <a:pt x="245364" y="45720"/>
                  </a:lnTo>
                  <a:lnTo>
                    <a:pt x="243078" y="43434"/>
                  </a:lnTo>
                  <a:lnTo>
                    <a:pt x="243078" y="42672"/>
                  </a:lnTo>
                  <a:lnTo>
                    <a:pt x="242316" y="42672"/>
                  </a:lnTo>
                  <a:lnTo>
                    <a:pt x="221234" y="25082"/>
                  </a:lnTo>
                  <a:lnTo>
                    <a:pt x="197167" y="11620"/>
                  </a:lnTo>
                  <a:lnTo>
                    <a:pt x="170510" y="3035"/>
                  </a:lnTo>
                  <a:lnTo>
                    <a:pt x="141732" y="0"/>
                  </a:lnTo>
                  <a:lnTo>
                    <a:pt x="96850" y="7289"/>
                  </a:lnTo>
                  <a:lnTo>
                    <a:pt x="57924" y="27508"/>
                  </a:lnTo>
                  <a:lnTo>
                    <a:pt x="27279" y="58267"/>
                  </a:lnTo>
                  <a:lnTo>
                    <a:pt x="7200" y="97155"/>
                  </a:lnTo>
                  <a:lnTo>
                    <a:pt x="0" y="141732"/>
                  </a:lnTo>
                  <a:lnTo>
                    <a:pt x="7200" y="186613"/>
                  </a:lnTo>
                  <a:lnTo>
                    <a:pt x="12954" y="197764"/>
                  </a:lnTo>
                  <a:lnTo>
                    <a:pt x="27279" y="225539"/>
                  </a:lnTo>
                  <a:lnTo>
                    <a:pt x="57924" y="256184"/>
                  </a:lnTo>
                  <a:lnTo>
                    <a:pt x="96850" y="276263"/>
                  </a:lnTo>
                  <a:lnTo>
                    <a:pt x="141732" y="283464"/>
                  </a:lnTo>
                  <a:lnTo>
                    <a:pt x="186309" y="276263"/>
                  </a:lnTo>
                  <a:lnTo>
                    <a:pt x="225196" y="256184"/>
                  </a:lnTo>
                  <a:lnTo>
                    <a:pt x="255955" y="225539"/>
                  </a:lnTo>
                  <a:lnTo>
                    <a:pt x="270510" y="197535"/>
                  </a:lnTo>
                  <a:lnTo>
                    <a:pt x="276174" y="186613"/>
                  </a:lnTo>
                  <a:lnTo>
                    <a:pt x="283464" y="141732"/>
                  </a:lnTo>
                  <a:close/>
                </a:path>
                <a:path w="285115" h="684529">
                  <a:moveTo>
                    <a:pt x="283464" y="41910"/>
                  </a:moveTo>
                  <a:lnTo>
                    <a:pt x="280416" y="38862"/>
                  </a:lnTo>
                  <a:lnTo>
                    <a:pt x="275082" y="38862"/>
                  </a:lnTo>
                  <a:lnTo>
                    <a:pt x="273558" y="39624"/>
                  </a:lnTo>
                  <a:lnTo>
                    <a:pt x="255270" y="57912"/>
                  </a:lnTo>
                  <a:lnTo>
                    <a:pt x="246888" y="67818"/>
                  </a:lnTo>
                  <a:lnTo>
                    <a:pt x="141732" y="177546"/>
                  </a:lnTo>
                  <a:lnTo>
                    <a:pt x="81534" y="118110"/>
                  </a:lnTo>
                  <a:lnTo>
                    <a:pt x="80772" y="116586"/>
                  </a:lnTo>
                  <a:lnTo>
                    <a:pt x="78486" y="115824"/>
                  </a:lnTo>
                  <a:lnTo>
                    <a:pt x="73152" y="115824"/>
                  </a:lnTo>
                  <a:lnTo>
                    <a:pt x="70866" y="118872"/>
                  </a:lnTo>
                  <a:lnTo>
                    <a:pt x="70866" y="124206"/>
                  </a:lnTo>
                  <a:lnTo>
                    <a:pt x="72390" y="127254"/>
                  </a:lnTo>
                  <a:lnTo>
                    <a:pt x="137160" y="191262"/>
                  </a:lnTo>
                  <a:lnTo>
                    <a:pt x="137922" y="192786"/>
                  </a:lnTo>
                  <a:lnTo>
                    <a:pt x="139446" y="193548"/>
                  </a:lnTo>
                  <a:lnTo>
                    <a:pt x="143256" y="193548"/>
                  </a:lnTo>
                  <a:lnTo>
                    <a:pt x="144780" y="192786"/>
                  </a:lnTo>
                  <a:lnTo>
                    <a:pt x="146304" y="191262"/>
                  </a:lnTo>
                  <a:lnTo>
                    <a:pt x="253746" y="78486"/>
                  </a:lnTo>
                  <a:lnTo>
                    <a:pt x="262890" y="69342"/>
                  </a:lnTo>
                  <a:lnTo>
                    <a:pt x="281178" y="49530"/>
                  </a:lnTo>
                  <a:lnTo>
                    <a:pt x="282702" y="48768"/>
                  </a:lnTo>
                  <a:lnTo>
                    <a:pt x="283464" y="47244"/>
                  </a:lnTo>
                  <a:lnTo>
                    <a:pt x="283464" y="41910"/>
                  </a:lnTo>
                  <a:close/>
                </a:path>
                <a:path w="285115" h="684529">
                  <a:moveTo>
                    <a:pt x="284988" y="542544"/>
                  </a:moveTo>
                  <a:lnTo>
                    <a:pt x="284226" y="527723"/>
                  </a:lnTo>
                  <a:lnTo>
                    <a:pt x="284226" y="528637"/>
                  </a:lnTo>
                  <a:lnTo>
                    <a:pt x="282321" y="516166"/>
                  </a:lnTo>
                  <a:lnTo>
                    <a:pt x="279196" y="503656"/>
                  </a:lnTo>
                  <a:lnTo>
                    <a:pt x="275082" y="491490"/>
                  </a:lnTo>
                  <a:lnTo>
                    <a:pt x="274320" y="489966"/>
                  </a:lnTo>
                  <a:lnTo>
                    <a:pt x="274320" y="489204"/>
                  </a:lnTo>
                  <a:lnTo>
                    <a:pt x="273558" y="488442"/>
                  </a:lnTo>
                  <a:lnTo>
                    <a:pt x="270510" y="486156"/>
                  </a:lnTo>
                  <a:lnTo>
                    <a:pt x="266700" y="486156"/>
                  </a:lnTo>
                  <a:lnTo>
                    <a:pt x="264414" y="488442"/>
                  </a:lnTo>
                  <a:lnTo>
                    <a:pt x="262128" y="489966"/>
                  </a:lnTo>
                  <a:lnTo>
                    <a:pt x="262128" y="493014"/>
                  </a:lnTo>
                  <a:lnTo>
                    <a:pt x="266560" y="506437"/>
                  </a:lnTo>
                  <a:lnTo>
                    <a:pt x="269455" y="518071"/>
                  </a:lnTo>
                  <a:lnTo>
                    <a:pt x="271348" y="530136"/>
                  </a:lnTo>
                  <a:lnTo>
                    <a:pt x="272034" y="542544"/>
                  </a:lnTo>
                  <a:lnTo>
                    <a:pt x="261874" y="592886"/>
                  </a:lnTo>
                  <a:lnTo>
                    <a:pt x="234213" y="633793"/>
                  </a:lnTo>
                  <a:lnTo>
                    <a:pt x="193268" y="661276"/>
                  </a:lnTo>
                  <a:lnTo>
                    <a:pt x="143256" y="671322"/>
                  </a:lnTo>
                  <a:lnTo>
                    <a:pt x="92913" y="661276"/>
                  </a:lnTo>
                  <a:lnTo>
                    <a:pt x="52006" y="633793"/>
                  </a:lnTo>
                  <a:lnTo>
                    <a:pt x="24523" y="592886"/>
                  </a:lnTo>
                  <a:lnTo>
                    <a:pt x="14478" y="542544"/>
                  </a:lnTo>
                  <a:lnTo>
                    <a:pt x="24523" y="492531"/>
                  </a:lnTo>
                  <a:lnTo>
                    <a:pt x="52006" y="451586"/>
                  </a:lnTo>
                  <a:lnTo>
                    <a:pt x="92913" y="423926"/>
                  </a:lnTo>
                  <a:lnTo>
                    <a:pt x="143256" y="413766"/>
                  </a:lnTo>
                  <a:lnTo>
                    <a:pt x="169443" y="416534"/>
                  </a:lnTo>
                  <a:lnTo>
                    <a:pt x="193929" y="424434"/>
                  </a:lnTo>
                  <a:lnTo>
                    <a:pt x="216115" y="436918"/>
                  </a:lnTo>
                  <a:lnTo>
                    <a:pt x="235458" y="453390"/>
                  </a:lnTo>
                  <a:lnTo>
                    <a:pt x="238506" y="455676"/>
                  </a:lnTo>
                  <a:lnTo>
                    <a:pt x="242316" y="455676"/>
                  </a:lnTo>
                  <a:lnTo>
                    <a:pt x="244602" y="453390"/>
                  </a:lnTo>
                  <a:lnTo>
                    <a:pt x="246888" y="450342"/>
                  </a:lnTo>
                  <a:lnTo>
                    <a:pt x="246888" y="446532"/>
                  </a:lnTo>
                  <a:lnTo>
                    <a:pt x="244602" y="444246"/>
                  </a:lnTo>
                  <a:lnTo>
                    <a:pt x="244602" y="443484"/>
                  </a:lnTo>
                  <a:lnTo>
                    <a:pt x="243840" y="443484"/>
                  </a:lnTo>
                  <a:lnTo>
                    <a:pt x="222656" y="425894"/>
                  </a:lnTo>
                  <a:lnTo>
                    <a:pt x="198399" y="412432"/>
                  </a:lnTo>
                  <a:lnTo>
                    <a:pt x="171716" y="403847"/>
                  </a:lnTo>
                  <a:lnTo>
                    <a:pt x="144780" y="400977"/>
                  </a:lnTo>
                  <a:lnTo>
                    <a:pt x="142494" y="400939"/>
                  </a:lnTo>
                  <a:lnTo>
                    <a:pt x="98374" y="408101"/>
                  </a:lnTo>
                  <a:lnTo>
                    <a:pt x="59448" y="428320"/>
                  </a:lnTo>
                  <a:lnTo>
                    <a:pt x="28803" y="459079"/>
                  </a:lnTo>
                  <a:lnTo>
                    <a:pt x="8724" y="497967"/>
                  </a:lnTo>
                  <a:lnTo>
                    <a:pt x="1524" y="542544"/>
                  </a:lnTo>
                  <a:lnTo>
                    <a:pt x="8724" y="587425"/>
                  </a:lnTo>
                  <a:lnTo>
                    <a:pt x="14478" y="598576"/>
                  </a:lnTo>
                  <a:lnTo>
                    <a:pt x="28803" y="626351"/>
                  </a:lnTo>
                  <a:lnTo>
                    <a:pt x="59448" y="656996"/>
                  </a:lnTo>
                  <a:lnTo>
                    <a:pt x="98374" y="677075"/>
                  </a:lnTo>
                  <a:lnTo>
                    <a:pt x="142494" y="684161"/>
                  </a:lnTo>
                  <a:lnTo>
                    <a:pt x="143256" y="684276"/>
                  </a:lnTo>
                  <a:lnTo>
                    <a:pt x="187833" y="677075"/>
                  </a:lnTo>
                  <a:lnTo>
                    <a:pt x="226720" y="656996"/>
                  </a:lnTo>
                  <a:lnTo>
                    <a:pt x="257479" y="626351"/>
                  </a:lnTo>
                  <a:lnTo>
                    <a:pt x="272034" y="598347"/>
                  </a:lnTo>
                  <a:lnTo>
                    <a:pt x="277698" y="587425"/>
                  </a:lnTo>
                  <a:lnTo>
                    <a:pt x="284988" y="542544"/>
                  </a:lnTo>
                  <a:close/>
                </a:path>
                <a:path w="285115" h="684529">
                  <a:moveTo>
                    <a:pt x="284988" y="442722"/>
                  </a:moveTo>
                  <a:lnTo>
                    <a:pt x="281940" y="439674"/>
                  </a:lnTo>
                  <a:lnTo>
                    <a:pt x="276606" y="439674"/>
                  </a:lnTo>
                  <a:lnTo>
                    <a:pt x="275082" y="440436"/>
                  </a:lnTo>
                  <a:lnTo>
                    <a:pt x="256794" y="458724"/>
                  </a:lnTo>
                  <a:lnTo>
                    <a:pt x="247650" y="468630"/>
                  </a:lnTo>
                  <a:lnTo>
                    <a:pt x="142494" y="578358"/>
                  </a:lnTo>
                  <a:lnTo>
                    <a:pt x="83058" y="518922"/>
                  </a:lnTo>
                  <a:lnTo>
                    <a:pt x="82296" y="517398"/>
                  </a:lnTo>
                  <a:lnTo>
                    <a:pt x="80010" y="516636"/>
                  </a:lnTo>
                  <a:lnTo>
                    <a:pt x="74676" y="516636"/>
                  </a:lnTo>
                  <a:lnTo>
                    <a:pt x="72390" y="519684"/>
                  </a:lnTo>
                  <a:lnTo>
                    <a:pt x="72390" y="525018"/>
                  </a:lnTo>
                  <a:lnTo>
                    <a:pt x="73914" y="528066"/>
                  </a:lnTo>
                  <a:lnTo>
                    <a:pt x="138684" y="592074"/>
                  </a:lnTo>
                  <a:lnTo>
                    <a:pt x="139446" y="593598"/>
                  </a:lnTo>
                  <a:lnTo>
                    <a:pt x="140970" y="594360"/>
                  </a:lnTo>
                  <a:lnTo>
                    <a:pt x="144780" y="594360"/>
                  </a:lnTo>
                  <a:lnTo>
                    <a:pt x="146304" y="593598"/>
                  </a:lnTo>
                  <a:lnTo>
                    <a:pt x="147828" y="592074"/>
                  </a:lnTo>
                  <a:lnTo>
                    <a:pt x="255270" y="479298"/>
                  </a:lnTo>
                  <a:lnTo>
                    <a:pt x="264414" y="470154"/>
                  </a:lnTo>
                  <a:lnTo>
                    <a:pt x="282702" y="450342"/>
                  </a:lnTo>
                  <a:lnTo>
                    <a:pt x="284226" y="449580"/>
                  </a:lnTo>
                  <a:lnTo>
                    <a:pt x="284988" y="448056"/>
                  </a:lnTo>
                  <a:lnTo>
                    <a:pt x="284988" y="4427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220977" y="2726689"/>
            <a:ext cx="3797935" cy="189166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7145" marR="5080">
              <a:lnSpc>
                <a:spcPct val="102400"/>
              </a:lnSpc>
              <a:spcBef>
                <a:spcPts val="95"/>
              </a:spcBef>
            </a:pPr>
            <a:r>
              <a:rPr dirty="0" sz="1450">
                <a:solidFill>
                  <a:srgbClr val="FFFFFF"/>
                </a:solidFill>
                <a:latin typeface="Georgia"/>
                <a:cs typeface="Georgia"/>
              </a:rPr>
              <a:t>European</a:t>
            </a:r>
            <a:r>
              <a:rPr dirty="0" sz="1450" spc="9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FFFFFF"/>
                </a:solidFill>
                <a:latin typeface="Georgia"/>
                <a:cs typeface="Georgia"/>
              </a:rPr>
              <a:t>Youth</a:t>
            </a:r>
            <a:r>
              <a:rPr dirty="0" sz="1450" spc="11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FFFFFF"/>
                </a:solidFill>
                <a:latin typeface="Georgia"/>
                <a:cs typeface="Georgia"/>
              </a:rPr>
              <a:t>Basketball</a:t>
            </a:r>
            <a:r>
              <a:rPr dirty="0" sz="1450" spc="11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FFFFFF"/>
                </a:solidFill>
                <a:latin typeface="Georgia"/>
                <a:cs typeface="Georgia"/>
              </a:rPr>
              <a:t>League</a:t>
            </a:r>
            <a:r>
              <a:rPr dirty="0" sz="1450" spc="11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FFFFFF"/>
                </a:solidFill>
                <a:latin typeface="Georgia"/>
                <a:cs typeface="Georgia"/>
              </a:rPr>
              <a:t>(EYBL)</a:t>
            </a:r>
            <a:r>
              <a:rPr dirty="0" sz="1450" spc="10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50" spc="-25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dirty="0" sz="145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dirty="0" sz="1450" spc="5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FFFFFF"/>
                </a:solidFill>
                <a:latin typeface="Georgia"/>
                <a:cs typeface="Georgia"/>
              </a:rPr>
              <a:t>biggest</a:t>
            </a:r>
            <a:r>
              <a:rPr dirty="0" sz="1450" spc="4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dirty="0" sz="1450" spc="5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dirty="0" sz="1450" spc="6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FFFFFF"/>
                </a:solidFill>
                <a:latin typeface="Georgia"/>
                <a:cs typeface="Georgia"/>
              </a:rPr>
              <a:t>only</a:t>
            </a:r>
            <a:r>
              <a:rPr dirty="0" sz="1450" spc="5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FFFFFF"/>
                </a:solidFill>
                <a:latin typeface="Georgia"/>
                <a:cs typeface="Georgia"/>
              </a:rPr>
              <a:t>FIBA</a:t>
            </a:r>
            <a:r>
              <a:rPr dirty="0" sz="1450" spc="4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FFFFFF"/>
                </a:solidFill>
                <a:latin typeface="Georgia"/>
                <a:cs typeface="Georgia"/>
              </a:rPr>
              <a:t>certified</a:t>
            </a:r>
            <a:r>
              <a:rPr dirty="0" sz="1450" spc="4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50" spc="-20">
                <a:solidFill>
                  <a:srgbClr val="FFFFFF"/>
                </a:solidFill>
                <a:latin typeface="Georgia"/>
                <a:cs typeface="Georgia"/>
              </a:rPr>
              <a:t>youth </a:t>
            </a:r>
            <a:r>
              <a:rPr dirty="0" sz="1450">
                <a:solidFill>
                  <a:srgbClr val="FFFFFF"/>
                </a:solidFill>
                <a:latin typeface="Georgia"/>
                <a:cs typeface="Georgia"/>
              </a:rPr>
              <a:t>league</a:t>
            </a:r>
            <a:r>
              <a:rPr dirty="0" sz="1450" spc="6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50">
                <a:solidFill>
                  <a:srgbClr val="FFFFFF"/>
                </a:solidFill>
                <a:latin typeface="Georgia"/>
                <a:cs typeface="Georgia"/>
              </a:rPr>
              <a:t>in</a:t>
            </a:r>
            <a:r>
              <a:rPr dirty="0" sz="1450" spc="4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Georgia"/>
                <a:cs typeface="Georgia"/>
              </a:rPr>
              <a:t>Europe.</a:t>
            </a:r>
            <a:endParaRPr sz="14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1450">
                <a:solidFill>
                  <a:srgbClr val="FFFFFF"/>
                </a:solidFill>
                <a:latin typeface="Georgia"/>
                <a:cs typeface="Georgia"/>
              </a:rPr>
              <a:t>38</a:t>
            </a:r>
            <a:r>
              <a:rPr dirty="0" sz="1450" spc="3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Georgia"/>
                <a:cs typeface="Georgia"/>
              </a:rPr>
              <a:t>Countries</a:t>
            </a:r>
            <a:endParaRPr sz="1450">
              <a:latin typeface="Georgia"/>
              <a:cs typeface="Georgia"/>
            </a:endParaRPr>
          </a:p>
          <a:p>
            <a:pPr marL="13970">
              <a:lnSpc>
                <a:spcPct val="100000"/>
              </a:lnSpc>
              <a:spcBef>
                <a:spcPts val="1415"/>
              </a:spcBef>
            </a:pPr>
            <a:r>
              <a:rPr dirty="0" sz="1450">
                <a:solidFill>
                  <a:srgbClr val="FFFFFF"/>
                </a:solidFill>
                <a:latin typeface="Georgia"/>
                <a:cs typeface="Georgia"/>
              </a:rPr>
              <a:t>300+</a:t>
            </a:r>
            <a:r>
              <a:rPr dirty="0" sz="1450" spc="5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Georgia"/>
                <a:cs typeface="Georgia"/>
              </a:rPr>
              <a:t>Teams</a:t>
            </a:r>
            <a:endParaRPr sz="14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4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dirty="0" sz="1450">
                <a:solidFill>
                  <a:srgbClr val="FFFFFF"/>
                </a:solidFill>
                <a:latin typeface="Georgia"/>
                <a:cs typeface="Georgia"/>
              </a:rPr>
              <a:t>4000+</a:t>
            </a:r>
            <a:r>
              <a:rPr dirty="0" sz="1450" spc="6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Georgia"/>
                <a:cs typeface="Georgia"/>
              </a:rPr>
              <a:t>Players</a:t>
            </a:r>
            <a:endParaRPr sz="1450">
              <a:latin typeface="Georgia"/>
              <a:cs typeface="Georgia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71322" y="4343400"/>
            <a:ext cx="3996690" cy="2085339"/>
            <a:chOff x="671322" y="4343400"/>
            <a:chExt cx="3996690" cy="2085339"/>
          </a:xfrm>
        </p:grpSpPr>
        <p:sp>
          <p:nvSpPr>
            <p:cNvPr id="12" name="object 12" descr=""/>
            <p:cNvSpPr/>
            <p:nvPr/>
          </p:nvSpPr>
          <p:spPr>
            <a:xfrm>
              <a:off x="671322" y="4343400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4" h="283845">
                  <a:moveTo>
                    <a:pt x="245364" y="49529"/>
                  </a:moveTo>
                  <a:lnTo>
                    <a:pt x="245364" y="45719"/>
                  </a:lnTo>
                  <a:lnTo>
                    <a:pt x="243078" y="43433"/>
                  </a:lnTo>
                  <a:lnTo>
                    <a:pt x="243078" y="42671"/>
                  </a:lnTo>
                  <a:lnTo>
                    <a:pt x="242316" y="42671"/>
                  </a:lnTo>
                  <a:lnTo>
                    <a:pt x="221241" y="25074"/>
                  </a:lnTo>
                  <a:lnTo>
                    <a:pt x="197167" y="11620"/>
                  </a:lnTo>
                  <a:lnTo>
                    <a:pt x="170521" y="3024"/>
                  </a:lnTo>
                  <a:lnTo>
                    <a:pt x="141732" y="0"/>
                  </a:lnTo>
                  <a:lnTo>
                    <a:pt x="96853" y="7278"/>
                  </a:lnTo>
                  <a:lnTo>
                    <a:pt x="57936" y="27505"/>
                  </a:lnTo>
                  <a:lnTo>
                    <a:pt x="27285" y="58265"/>
                  </a:lnTo>
                  <a:lnTo>
                    <a:pt x="7205" y="97145"/>
                  </a:lnTo>
                  <a:lnTo>
                    <a:pt x="0" y="141731"/>
                  </a:lnTo>
                  <a:lnTo>
                    <a:pt x="7205" y="186610"/>
                  </a:lnTo>
                  <a:lnTo>
                    <a:pt x="12954" y="197751"/>
                  </a:lnTo>
                  <a:lnTo>
                    <a:pt x="12954" y="141731"/>
                  </a:lnTo>
                  <a:lnTo>
                    <a:pt x="23002" y="91713"/>
                  </a:lnTo>
                  <a:lnTo>
                    <a:pt x="50482" y="50768"/>
                  </a:lnTo>
                  <a:lnTo>
                    <a:pt x="91392" y="23110"/>
                  </a:lnTo>
                  <a:lnTo>
                    <a:pt x="141732" y="12953"/>
                  </a:lnTo>
                  <a:lnTo>
                    <a:pt x="168032" y="15716"/>
                  </a:lnTo>
                  <a:lnTo>
                    <a:pt x="192690" y="23621"/>
                  </a:lnTo>
                  <a:lnTo>
                    <a:pt x="214919" y="36099"/>
                  </a:lnTo>
                  <a:lnTo>
                    <a:pt x="233934" y="52577"/>
                  </a:lnTo>
                  <a:lnTo>
                    <a:pt x="236982" y="54863"/>
                  </a:lnTo>
                  <a:lnTo>
                    <a:pt x="240792" y="54863"/>
                  </a:lnTo>
                  <a:lnTo>
                    <a:pt x="243078" y="52577"/>
                  </a:lnTo>
                  <a:lnTo>
                    <a:pt x="245364" y="49529"/>
                  </a:lnTo>
                  <a:close/>
                </a:path>
                <a:path w="283844" h="283845">
                  <a:moveTo>
                    <a:pt x="270510" y="197530"/>
                  </a:moveTo>
                  <a:lnTo>
                    <a:pt x="270510" y="141731"/>
                  </a:lnTo>
                  <a:lnTo>
                    <a:pt x="260353" y="192071"/>
                  </a:lnTo>
                  <a:lnTo>
                    <a:pt x="232695" y="232981"/>
                  </a:lnTo>
                  <a:lnTo>
                    <a:pt x="191750" y="260461"/>
                  </a:lnTo>
                  <a:lnTo>
                    <a:pt x="141732" y="270509"/>
                  </a:lnTo>
                  <a:lnTo>
                    <a:pt x="91392" y="260461"/>
                  </a:lnTo>
                  <a:lnTo>
                    <a:pt x="50482" y="232981"/>
                  </a:lnTo>
                  <a:lnTo>
                    <a:pt x="23002" y="192071"/>
                  </a:lnTo>
                  <a:lnTo>
                    <a:pt x="12954" y="141731"/>
                  </a:lnTo>
                  <a:lnTo>
                    <a:pt x="12954" y="197751"/>
                  </a:lnTo>
                  <a:lnTo>
                    <a:pt x="27285" y="225527"/>
                  </a:lnTo>
                  <a:lnTo>
                    <a:pt x="57936" y="256178"/>
                  </a:lnTo>
                  <a:lnTo>
                    <a:pt x="96853" y="276258"/>
                  </a:lnTo>
                  <a:lnTo>
                    <a:pt x="141732" y="283463"/>
                  </a:lnTo>
                  <a:lnTo>
                    <a:pt x="186318" y="276258"/>
                  </a:lnTo>
                  <a:lnTo>
                    <a:pt x="225198" y="256178"/>
                  </a:lnTo>
                  <a:lnTo>
                    <a:pt x="255958" y="225527"/>
                  </a:lnTo>
                  <a:lnTo>
                    <a:pt x="270510" y="197530"/>
                  </a:lnTo>
                  <a:close/>
                </a:path>
                <a:path w="283844" h="283845">
                  <a:moveTo>
                    <a:pt x="283464" y="47243"/>
                  </a:moveTo>
                  <a:lnTo>
                    <a:pt x="283464" y="41909"/>
                  </a:lnTo>
                  <a:lnTo>
                    <a:pt x="280416" y="38861"/>
                  </a:lnTo>
                  <a:lnTo>
                    <a:pt x="275082" y="38861"/>
                  </a:lnTo>
                  <a:lnTo>
                    <a:pt x="273558" y="39623"/>
                  </a:lnTo>
                  <a:lnTo>
                    <a:pt x="255270" y="57911"/>
                  </a:lnTo>
                  <a:lnTo>
                    <a:pt x="246888" y="67817"/>
                  </a:lnTo>
                  <a:lnTo>
                    <a:pt x="141732" y="177545"/>
                  </a:lnTo>
                  <a:lnTo>
                    <a:pt x="81534" y="118109"/>
                  </a:lnTo>
                  <a:lnTo>
                    <a:pt x="80772" y="116585"/>
                  </a:lnTo>
                  <a:lnTo>
                    <a:pt x="78486" y="115823"/>
                  </a:lnTo>
                  <a:lnTo>
                    <a:pt x="73152" y="115823"/>
                  </a:lnTo>
                  <a:lnTo>
                    <a:pt x="70866" y="118871"/>
                  </a:lnTo>
                  <a:lnTo>
                    <a:pt x="70866" y="124205"/>
                  </a:lnTo>
                  <a:lnTo>
                    <a:pt x="72390" y="127253"/>
                  </a:lnTo>
                  <a:lnTo>
                    <a:pt x="137160" y="191261"/>
                  </a:lnTo>
                  <a:lnTo>
                    <a:pt x="137922" y="192785"/>
                  </a:lnTo>
                  <a:lnTo>
                    <a:pt x="139446" y="193547"/>
                  </a:lnTo>
                  <a:lnTo>
                    <a:pt x="143256" y="193547"/>
                  </a:lnTo>
                  <a:lnTo>
                    <a:pt x="144780" y="192785"/>
                  </a:lnTo>
                  <a:lnTo>
                    <a:pt x="146304" y="191261"/>
                  </a:lnTo>
                  <a:lnTo>
                    <a:pt x="253746" y="78485"/>
                  </a:lnTo>
                  <a:lnTo>
                    <a:pt x="262890" y="69341"/>
                  </a:lnTo>
                  <a:lnTo>
                    <a:pt x="281178" y="49529"/>
                  </a:lnTo>
                  <a:lnTo>
                    <a:pt x="282702" y="48767"/>
                  </a:lnTo>
                  <a:lnTo>
                    <a:pt x="283464" y="47243"/>
                  </a:lnTo>
                  <a:close/>
                </a:path>
                <a:path w="283844" h="283845">
                  <a:moveTo>
                    <a:pt x="283464" y="141731"/>
                  </a:moveTo>
                  <a:lnTo>
                    <a:pt x="282702" y="126899"/>
                  </a:lnTo>
                  <a:lnTo>
                    <a:pt x="282702" y="127822"/>
                  </a:lnTo>
                  <a:lnTo>
                    <a:pt x="280797" y="115347"/>
                  </a:lnTo>
                  <a:lnTo>
                    <a:pt x="277677" y="102834"/>
                  </a:lnTo>
                  <a:lnTo>
                    <a:pt x="273558" y="90677"/>
                  </a:lnTo>
                  <a:lnTo>
                    <a:pt x="272796" y="89153"/>
                  </a:lnTo>
                  <a:lnTo>
                    <a:pt x="272796" y="88391"/>
                  </a:lnTo>
                  <a:lnTo>
                    <a:pt x="272034" y="87629"/>
                  </a:lnTo>
                  <a:lnTo>
                    <a:pt x="268986" y="85343"/>
                  </a:lnTo>
                  <a:lnTo>
                    <a:pt x="265176" y="85343"/>
                  </a:lnTo>
                  <a:lnTo>
                    <a:pt x="262890" y="87629"/>
                  </a:lnTo>
                  <a:lnTo>
                    <a:pt x="260604" y="89153"/>
                  </a:lnTo>
                  <a:lnTo>
                    <a:pt x="260604" y="92201"/>
                  </a:lnTo>
                  <a:lnTo>
                    <a:pt x="265045" y="105620"/>
                  </a:lnTo>
                  <a:lnTo>
                    <a:pt x="267938" y="117252"/>
                  </a:lnTo>
                  <a:lnTo>
                    <a:pt x="269831" y="129313"/>
                  </a:lnTo>
                  <a:lnTo>
                    <a:pt x="270510" y="141731"/>
                  </a:lnTo>
                  <a:lnTo>
                    <a:pt x="270510" y="197530"/>
                  </a:lnTo>
                  <a:lnTo>
                    <a:pt x="276185" y="186610"/>
                  </a:lnTo>
                  <a:lnTo>
                    <a:pt x="283464" y="1417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296" y="5185410"/>
              <a:ext cx="3823715" cy="1242822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6141211" y="6254748"/>
            <a:ext cx="267525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u="sng" sz="1450" b="1">
                <a:solidFill>
                  <a:srgbClr val="303030"/>
                </a:solidFill>
                <a:uFill>
                  <a:solidFill>
                    <a:srgbClr val="303030"/>
                  </a:solidFill>
                </a:uFill>
                <a:latin typeface="Georgia"/>
                <a:cs typeface="Georgia"/>
              </a:rPr>
              <a:t>Official</a:t>
            </a:r>
            <a:r>
              <a:rPr dirty="0" u="sng" sz="1450" spc="120" b="1">
                <a:solidFill>
                  <a:srgbClr val="303030"/>
                </a:solidFill>
                <a:uFill>
                  <a:solidFill>
                    <a:srgbClr val="30303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450" b="1">
                <a:solidFill>
                  <a:srgbClr val="303030"/>
                </a:solidFill>
                <a:uFill>
                  <a:solidFill>
                    <a:srgbClr val="303030"/>
                  </a:solidFill>
                </a:uFill>
                <a:latin typeface="Georgia"/>
                <a:cs typeface="Georgia"/>
              </a:rPr>
              <a:t>EYBL</a:t>
            </a:r>
            <a:r>
              <a:rPr dirty="0" u="sng" sz="1450" spc="85" b="1">
                <a:solidFill>
                  <a:srgbClr val="303030"/>
                </a:solidFill>
                <a:uFill>
                  <a:solidFill>
                    <a:srgbClr val="30303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450" b="1">
                <a:solidFill>
                  <a:srgbClr val="303030"/>
                </a:solidFill>
                <a:uFill>
                  <a:solidFill>
                    <a:srgbClr val="303030"/>
                  </a:solidFill>
                </a:uFill>
                <a:latin typeface="Georgia"/>
                <a:cs typeface="Georgia"/>
              </a:rPr>
              <a:t>Trading</a:t>
            </a:r>
            <a:r>
              <a:rPr dirty="0" u="sng" sz="1450" spc="85" b="1">
                <a:solidFill>
                  <a:srgbClr val="303030"/>
                </a:solidFill>
                <a:uFill>
                  <a:solidFill>
                    <a:srgbClr val="30303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450" spc="-20" b="1">
                <a:solidFill>
                  <a:srgbClr val="303030"/>
                </a:solidFill>
                <a:uFill>
                  <a:solidFill>
                    <a:srgbClr val="303030"/>
                  </a:solidFill>
                </a:uFill>
                <a:latin typeface="Georgia"/>
                <a:cs typeface="Georgia"/>
              </a:rPr>
              <a:t>Card</a:t>
            </a:r>
            <a:endParaRPr sz="1450">
              <a:latin typeface="Georgia"/>
              <a:cs typeface="Georgia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20306" y="5987796"/>
            <a:ext cx="653033" cy="3406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149852" y="2614422"/>
            <a:ext cx="772160" cy="0"/>
          </a:xfrm>
          <a:custGeom>
            <a:avLst/>
            <a:gdLst/>
            <a:ahLst/>
            <a:cxnLst/>
            <a:rect l="l" t="t" r="r" b="b"/>
            <a:pathLst>
              <a:path w="772160" h="0">
                <a:moveTo>
                  <a:pt x="0" y="0"/>
                </a:moveTo>
                <a:lnTo>
                  <a:pt x="771906" y="0"/>
                </a:lnTo>
              </a:path>
            </a:pathLst>
          </a:custGeom>
          <a:ln w="31432">
            <a:solidFill>
              <a:srgbClr val="626F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3072" y="1921279"/>
            <a:ext cx="5896610" cy="659130"/>
          </a:xfrm>
          <a:prstGeom prst="rect"/>
        </p:spPr>
        <p:txBody>
          <a:bodyPr wrap="square" lIns="0" tIns="838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1542415" algn="l"/>
                <a:tab pos="3523615" algn="l"/>
                <a:tab pos="4324985" algn="l"/>
                <a:tab pos="5016500" algn="l"/>
              </a:tabLst>
            </a:pPr>
            <a:r>
              <a:rPr dirty="0" sz="2300" spc="204"/>
              <a:t>Strategic</a:t>
            </a:r>
            <a:r>
              <a:rPr dirty="0" sz="2300"/>
              <a:t>	</a:t>
            </a:r>
            <a:r>
              <a:rPr dirty="0" sz="2300" spc="210"/>
              <a:t>Partnership</a:t>
            </a:r>
            <a:r>
              <a:rPr dirty="0" sz="2300"/>
              <a:t>	</a:t>
            </a:r>
            <a:r>
              <a:rPr dirty="0" sz="2300" spc="160"/>
              <a:t>with</a:t>
            </a:r>
            <a:r>
              <a:rPr dirty="0" sz="2300"/>
              <a:t>	</a:t>
            </a:r>
            <a:r>
              <a:rPr dirty="0" sz="2300" spc="135"/>
              <a:t>The</a:t>
            </a:r>
            <a:r>
              <a:rPr dirty="0" sz="2300"/>
              <a:t>	</a:t>
            </a:r>
            <a:r>
              <a:rPr dirty="0" sz="2300" spc="160"/>
              <a:t>EYBL </a:t>
            </a:r>
            <a:endParaRPr sz="2300"/>
          </a:p>
          <a:p>
            <a:pPr marL="433070">
              <a:lnSpc>
                <a:spcPct val="100000"/>
              </a:lnSpc>
              <a:spcBef>
                <a:spcPts val="285"/>
              </a:spcBef>
            </a:pPr>
            <a:r>
              <a:rPr dirty="0" sz="1150" b="1">
                <a:solidFill>
                  <a:srgbClr val="000000"/>
                </a:solidFill>
                <a:latin typeface="Georgia"/>
                <a:cs typeface="Georgia"/>
              </a:rPr>
              <a:t>Exclusive</a:t>
            </a:r>
            <a:r>
              <a:rPr dirty="0" sz="1150" spc="-30" b="1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000000"/>
                </a:solidFill>
                <a:latin typeface="Georgia"/>
                <a:cs typeface="Georgia"/>
              </a:rPr>
              <a:t>Agreement</a:t>
            </a:r>
            <a:r>
              <a:rPr dirty="0" sz="1150" spc="-35" b="1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000000"/>
                </a:solidFill>
                <a:latin typeface="Georgia"/>
                <a:cs typeface="Georgia"/>
              </a:rPr>
              <a:t>with</a:t>
            </a:r>
            <a:r>
              <a:rPr dirty="0" sz="1150" spc="-35" b="1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000000"/>
                </a:solidFill>
                <a:latin typeface="Georgia"/>
                <a:cs typeface="Georgia"/>
              </a:rPr>
              <a:t>The</a:t>
            </a:r>
            <a:r>
              <a:rPr dirty="0" sz="1150" spc="-35" b="1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000000"/>
                </a:solidFill>
                <a:latin typeface="Georgia"/>
                <a:cs typeface="Georgia"/>
              </a:rPr>
              <a:t>European</a:t>
            </a:r>
            <a:r>
              <a:rPr dirty="0" sz="1150" spc="-45" b="1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000000"/>
                </a:solidFill>
                <a:latin typeface="Georgia"/>
                <a:cs typeface="Georgia"/>
              </a:rPr>
              <a:t>Youth</a:t>
            </a:r>
            <a:r>
              <a:rPr dirty="0" sz="1150" spc="-45" b="1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000000"/>
                </a:solidFill>
                <a:latin typeface="Georgia"/>
                <a:cs typeface="Georgia"/>
              </a:rPr>
              <a:t>Basketball</a:t>
            </a:r>
            <a:r>
              <a:rPr dirty="0" sz="1150" spc="-30" b="1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000000"/>
                </a:solidFill>
                <a:latin typeface="Georgia"/>
                <a:cs typeface="Georgia"/>
              </a:rPr>
              <a:t>League</a:t>
            </a:r>
            <a:endParaRPr sz="1150">
              <a:latin typeface="Georgia"/>
              <a:cs typeface="Georgi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8935" y="1057655"/>
            <a:ext cx="1953005" cy="108966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5958840" y="3048761"/>
            <a:ext cx="2506980" cy="1887220"/>
            <a:chOff x="5958840" y="3048761"/>
            <a:chExt cx="2506980" cy="1887220"/>
          </a:xfrm>
        </p:grpSpPr>
        <p:sp>
          <p:nvSpPr>
            <p:cNvPr id="6" name="object 6" descr=""/>
            <p:cNvSpPr/>
            <p:nvPr/>
          </p:nvSpPr>
          <p:spPr>
            <a:xfrm>
              <a:off x="6441948" y="3283457"/>
              <a:ext cx="1652270" cy="1652270"/>
            </a:xfrm>
            <a:custGeom>
              <a:avLst/>
              <a:gdLst/>
              <a:ahLst/>
              <a:cxnLst/>
              <a:rect l="l" t="t" r="r" b="b"/>
              <a:pathLst>
                <a:path w="1652270" h="1652270">
                  <a:moveTo>
                    <a:pt x="1652016" y="826008"/>
                  </a:moveTo>
                  <a:lnTo>
                    <a:pt x="1650614" y="777449"/>
                  </a:lnTo>
                  <a:lnTo>
                    <a:pt x="1646462" y="729632"/>
                  </a:lnTo>
                  <a:lnTo>
                    <a:pt x="1639636" y="682635"/>
                  </a:lnTo>
                  <a:lnTo>
                    <a:pt x="1630213" y="636534"/>
                  </a:lnTo>
                  <a:lnTo>
                    <a:pt x="1618271" y="591407"/>
                  </a:lnTo>
                  <a:lnTo>
                    <a:pt x="1603887" y="547331"/>
                  </a:lnTo>
                  <a:lnTo>
                    <a:pt x="1587138" y="504384"/>
                  </a:lnTo>
                  <a:lnTo>
                    <a:pt x="1568102" y="462642"/>
                  </a:lnTo>
                  <a:lnTo>
                    <a:pt x="1546856" y="422184"/>
                  </a:lnTo>
                  <a:lnTo>
                    <a:pt x="1523477" y="383085"/>
                  </a:lnTo>
                  <a:lnTo>
                    <a:pt x="1498042" y="345424"/>
                  </a:lnTo>
                  <a:lnTo>
                    <a:pt x="1470628" y="309278"/>
                  </a:lnTo>
                  <a:lnTo>
                    <a:pt x="1441314" y="274724"/>
                  </a:lnTo>
                  <a:lnTo>
                    <a:pt x="1410176" y="241839"/>
                  </a:lnTo>
                  <a:lnTo>
                    <a:pt x="1377291" y="210701"/>
                  </a:lnTo>
                  <a:lnTo>
                    <a:pt x="1342737" y="181387"/>
                  </a:lnTo>
                  <a:lnTo>
                    <a:pt x="1306591" y="153973"/>
                  </a:lnTo>
                  <a:lnTo>
                    <a:pt x="1268930" y="128538"/>
                  </a:lnTo>
                  <a:lnTo>
                    <a:pt x="1229831" y="105159"/>
                  </a:lnTo>
                  <a:lnTo>
                    <a:pt x="1189373" y="83913"/>
                  </a:lnTo>
                  <a:lnTo>
                    <a:pt x="1147631" y="64877"/>
                  </a:lnTo>
                  <a:lnTo>
                    <a:pt x="1104684" y="48128"/>
                  </a:lnTo>
                  <a:lnTo>
                    <a:pt x="1060608" y="33744"/>
                  </a:lnTo>
                  <a:lnTo>
                    <a:pt x="1015481" y="21802"/>
                  </a:lnTo>
                  <a:lnTo>
                    <a:pt x="969380" y="12379"/>
                  </a:lnTo>
                  <a:lnTo>
                    <a:pt x="922383" y="5553"/>
                  </a:lnTo>
                  <a:lnTo>
                    <a:pt x="874566" y="1401"/>
                  </a:lnTo>
                  <a:lnTo>
                    <a:pt x="826008" y="0"/>
                  </a:lnTo>
                  <a:lnTo>
                    <a:pt x="777449" y="1401"/>
                  </a:lnTo>
                  <a:lnTo>
                    <a:pt x="729632" y="5553"/>
                  </a:lnTo>
                  <a:lnTo>
                    <a:pt x="682635" y="12379"/>
                  </a:lnTo>
                  <a:lnTo>
                    <a:pt x="636534" y="21802"/>
                  </a:lnTo>
                  <a:lnTo>
                    <a:pt x="591407" y="33744"/>
                  </a:lnTo>
                  <a:lnTo>
                    <a:pt x="547331" y="48128"/>
                  </a:lnTo>
                  <a:lnTo>
                    <a:pt x="504384" y="64877"/>
                  </a:lnTo>
                  <a:lnTo>
                    <a:pt x="462642" y="83913"/>
                  </a:lnTo>
                  <a:lnTo>
                    <a:pt x="422184" y="105159"/>
                  </a:lnTo>
                  <a:lnTo>
                    <a:pt x="383085" y="128538"/>
                  </a:lnTo>
                  <a:lnTo>
                    <a:pt x="345424" y="153973"/>
                  </a:lnTo>
                  <a:lnTo>
                    <a:pt x="309278" y="181387"/>
                  </a:lnTo>
                  <a:lnTo>
                    <a:pt x="274724" y="210701"/>
                  </a:lnTo>
                  <a:lnTo>
                    <a:pt x="241839" y="241839"/>
                  </a:lnTo>
                  <a:lnTo>
                    <a:pt x="210701" y="274724"/>
                  </a:lnTo>
                  <a:lnTo>
                    <a:pt x="181387" y="309278"/>
                  </a:lnTo>
                  <a:lnTo>
                    <a:pt x="153973" y="345424"/>
                  </a:lnTo>
                  <a:lnTo>
                    <a:pt x="128538" y="383085"/>
                  </a:lnTo>
                  <a:lnTo>
                    <a:pt x="105159" y="422184"/>
                  </a:lnTo>
                  <a:lnTo>
                    <a:pt x="83913" y="462642"/>
                  </a:lnTo>
                  <a:lnTo>
                    <a:pt x="64877" y="504384"/>
                  </a:lnTo>
                  <a:lnTo>
                    <a:pt x="48128" y="547331"/>
                  </a:lnTo>
                  <a:lnTo>
                    <a:pt x="33744" y="591407"/>
                  </a:lnTo>
                  <a:lnTo>
                    <a:pt x="21802" y="636534"/>
                  </a:lnTo>
                  <a:lnTo>
                    <a:pt x="12379" y="682635"/>
                  </a:lnTo>
                  <a:lnTo>
                    <a:pt x="5553" y="729632"/>
                  </a:lnTo>
                  <a:lnTo>
                    <a:pt x="1401" y="777449"/>
                  </a:lnTo>
                  <a:lnTo>
                    <a:pt x="0" y="826008"/>
                  </a:lnTo>
                  <a:lnTo>
                    <a:pt x="1401" y="874566"/>
                  </a:lnTo>
                  <a:lnTo>
                    <a:pt x="5553" y="922383"/>
                  </a:lnTo>
                  <a:lnTo>
                    <a:pt x="12379" y="969380"/>
                  </a:lnTo>
                  <a:lnTo>
                    <a:pt x="21802" y="1015481"/>
                  </a:lnTo>
                  <a:lnTo>
                    <a:pt x="33744" y="1060608"/>
                  </a:lnTo>
                  <a:lnTo>
                    <a:pt x="48128" y="1104684"/>
                  </a:lnTo>
                  <a:lnTo>
                    <a:pt x="64877" y="1147631"/>
                  </a:lnTo>
                  <a:lnTo>
                    <a:pt x="83913" y="1189373"/>
                  </a:lnTo>
                  <a:lnTo>
                    <a:pt x="105159" y="1229831"/>
                  </a:lnTo>
                  <a:lnTo>
                    <a:pt x="128538" y="1268930"/>
                  </a:lnTo>
                  <a:lnTo>
                    <a:pt x="153973" y="1306591"/>
                  </a:lnTo>
                  <a:lnTo>
                    <a:pt x="181387" y="1342737"/>
                  </a:lnTo>
                  <a:lnTo>
                    <a:pt x="210701" y="1377291"/>
                  </a:lnTo>
                  <a:lnTo>
                    <a:pt x="241839" y="1410176"/>
                  </a:lnTo>
                  <a:lnTo>
                    <a:pt x="274724" y="1441314"/>
                  </a:lnTo>
                  <a:lnTo>
                    <a:pt x="309278" y="1470628"/>
                  </a:lnTo>
                  <a:lnTo>
                    <a:pt x="345424" y="1498042"/>
                  </a:lnTo>
                  <a:lnTo>
                    <a:pt x="383085" y="1523477"/>
                  </a:lnTo>
                  <a:lnTo>
                    <a:pt x="422184" y="1546856"/>
                  </a:lnTo>
                  <a:lnTo>
                    <a:pt x="462642" y="1568102"/>
                  </a:lnTo>
                  <a:lnTo>
                    <a:pt x="504384" y="1587138"/>
                  </a:lnTo>
                  <a:lnTo>
                    <a:pt x="547331" y="1603887"/>
                  </a:lnTo>
                  <a:lnTo>
                    <a:pt x="591407" y="1618271"/>
                  </a:lnTo>
                  <a:lnTo>
                    <a:pt x="636534" y="1630213"/>
                  </a:lnTo>
                  <a:lnTo>
                    <a:pt x="682635" y="1639636"/>
                  </a:lnTo>
                  <a:lnTo>
                    <a:pt x="729632" y="1646462"/>
                  </a:lnTo>
                  <a:lnTo>
                    <a:pt x="777449" y="1650614"/>
                  </a:lnTo>
                  <a:lnTo>
                    <a:pt x="826008" y="1652016"/>
                  </a:lnTo>
                  <a:lnTo>
                    <a:pt x="874566" y="1650614"/>
                  </a:lnTo>
                  <a:lnTo>
                    <a:pt x="922383" y="1646462"/>
                  </a:lnTo>
                  <a:lnTo>
                    <a:pt x="969380" y="1639636"/>
                  </a:lnTo>
                  <a:lnTo>
                    <a:pt x="1015481" y="1630213"/>
                  </a:lnTo>
                  <a:lnTo>
                    <a:pt x="1060608" y="1618271"/>
                  </a:lnTo>
                  <a:lnTo>
                    <a:pt x="1104684" y="1603887"/>
                  </a:lnTo>
                  <a:lnTo>
                    <a:pt x="1147631" y="1587138"/>
                  </a:lnTo>
                  <a:lnTo>
                    <a:pt x="1189373" y="1568102"/>
                  </a:lnTo>
                  <a:lnTo>
                    <a:pt x="1229831" y="1546856"/>
                  </a:lnTo>
                  <a:lnTo>
                    <a:pt x="1268930" y="1523477"/>
                  </a:lnTo>
                  <a:lnTo>
                    <a:pt x="1306591" y="1498042"/>
                  </a:lnTo>
                  <a:lnTo>
                    <a:pt x="1342737" y="1470628"/>
                  </a:lnTo>
                  <a:lnTo>
                    <a:pt x="1377291" y="1441314"/>
                  </a:lnTo>
                  <a:lnTo>
                    <a:pt x="1410176" y="1410176"/>
                  </a:lnTo>
                  <a:lnTo>
                    <a:pt x="1441314" y="1377291"/>
                  </a:lnTo>
                  <a:lnTo>
                    <a:pt x="1470628" y="1342737"/>
                  </a:lnTo>
                  <a:lnTo>
                    <a:pt x="1498042" y="1306591"/>
                  </a:lnTo>
                  <a:lnTo>
                    <a:pt x="1523477" y="1268930"/>
                  </a:lnTo>
                  <a:lnTo>
                    <a:pt x="1546856" y="1229831"/>
                  </a:lnTo>
                  <a:lnTo>
                    <a:pt x="1568102" y="1189373"/>
                  </a:lnTo>
                  <a:lnTo>
                    <a:pt x="1587138" y="1147631"/>
                  </a:lnTo>
                  <a:lnTo>
                    <a:pt x="1603887" y="1104684"/>
                  </a:lnTo>
                  <a:lnTo>
                    <a:pt x="1618271" y="1060608"/>
                  </a:lnTo>
                  <a:lnTo>
                    <a:pt x="1630213" y="1015481"/>
                  </a:lnTo>
                  <a:lnTo>
                    <a:pt x="1639636" y="969380"/>
                  </a:lnTo>
                  <a:lnTo>
                    <a:pt x="1646462" y="922383"/>
                  </a:lnTo>
                  <a:lnTo>
                    <a:pt x="1650614" y="874566"/>
                  </a:lnTo>
                  <a:lnTo>
                    <a:pt x="1652016" y="826008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005322" y="3063239"/>
              <a:ext cx="619125" cy="1059180"/>
            </a:xfrm>
            <a:custGeom>
              <a:avLst/>
              <a:gdLst/>
              <a:ahLst/>
              <a:cxnLst/>
              <a:rect l="l" t="t" r="r" b="b"/>
              <a:pathLst>
                <a:path w="619125" h="1059179">
                  <a:moveTo>
                    <a:pt x="0" y="1059180"/>
                  </a:moveTo>
                  <a:lnTo>
                    <a:pt x="1212" y="1008785"/>
                  </a:lnTo>
                  <a:lnTo>
                    <a:pt x="4476" y="958746"/>
                  </a:lnTo>
                  <a:lnTo>
                    <a:pt x="9763" y="909116"/>
                  </a:lnTo>
                  <a:lnTo>
                    <a:pt x="17040" y="859946"/>
                  </a:lnTo>
                  <a:lnTo>
                    <a:pt x="26278" y="811289"/>
                  </a:lnTo>
                  <a:lnTo>
                    <a:pt x="37445" y="763196"/>
                  </a:lnTo>
                  <a:lnTo>
                    <a:pt x="50512" y="715720"/>
                  </a:lnTo>
                  <a:lnTo>
                    <a:pt x="65446" y="668912"/>
                  </a:lnTo>
                  <a:lnTo>
                    <a:pt x="82218" y="622825"/>
                  </a:lnTo>
                  <a:lnTo>
                    <a:pt x="100797" y="577510"/>
                  </a:lnTo>
                  <a:lnTo>
                    <a:pt x="121152" y="533020"/>
                  </a:lnTo>
                  <a:lnTo>
                    <a:pt x="143253" y="489407"/>
                  </a:lnTo>
                  <a:lnTo>
                    <a:pt x="167068" y="446722"/>
                  </a:lnTo>
                  <a:lnTo>
                    <a:pt x="192567" y="405018"/>
                  </a:lnTo>
                  <a:lnTo>
                    <a:pt x="219720" y="364347"/>
                  </a:lnTo>
                  <a:lnTo>
                    <a:pt x="248495" y="324760"/>
                  </a:lnTo>
                  <a:lnTo>
                    <a:pt x="278863" y="286310"/>
                  </a:lnTo>
                  <a:lnTo>
                    <a:pt x="310791" y="249049"/>
                  </a:lnTo>
                  <a:lnTo>
                    <a:pt x="344251" y="213029"/>
                  </a:lnTo>
                  <a:lnTo>
                    <a:pt x="379210" y="178301"/>
                  </a:lnTo>
                  <a:lnTo>
                    <a:pt x="415638" y="144919"/>
                  </a:lnTo>
                  <a:lnTo>
                    <a:pt x="453505" y="112933"/>
                  </a:lnTo>
                  <a:lnTo>
                    <a:pt x="492780" y="82396"/>
                  </a:lnTo>
                  <a:lnTo>
                    <a:pt x="533431" y="53360"/>
                  </a:lnTo>
                  <a:lnTo>
                    <a:pt x="575430" y="25877"/>
                  </a:lnTo>
                  <a:lnTo>
                    <a:pt x="618743" y="0"/>
                  </a:lnTo>
                </a:path>
              </a:pathLst>
            </a:custGeom>
            <a:ln w="20955">
              <a:solidFill>
                <a:srgbClr val="FC7D13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958840" y="4092701"/>
              <a:ext cx="104775" cy="78740"/>
            </a:xfrm>
            <a:custGeom>
              <a:avLst/>
              <a:gdLst/>
              <a:ahLst/>
              <a:cxnLst/>
              <a:rect l="l" t="t" r="r" b="b"/>
              <a:pathLst>
                <a:path w="104775" h="78739">
                  <a:moveTo>
                    <a:pt x="104394" y="0"/>
                  </a:moveTo>
                  <a:lnTo>
                    <a:pt x="0" y="0"/>
                  </a:lnTo>
                  <a:lnTo>
                    <a:pt x="52578" y="78486"/>
                  </a:lnTo>
                  <a:lnTo>
                    <a:pt x="104394" y="0"/>
                  </a:lnTo>
                  <a:close/>
                </a:path>
              </a:pathLst>
            </a:custGeom>
            <a:solidFill>
              <a:srgbClr val="FC7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863078" y="3079241"/>
              <a:ext cx="592455" cy="1075690"/>
            </a:xfrm>
            <a:custGeom>
              <a:avLst/>
              <a:gdLst/>
              <a:ahLst/>
              <a:cxnLst/>
              <a:rect l="l" t="t" r="r" b="b"/>
              <a:pathLst>
                <a:path w="592454" h="1075689">
                  <a:moveTo>
                    <a:pt x="0" y="0"/>
                  </a:moveTo>
                  <a:lnTo>
                    <a:pt x="42675" y="27003"/>
                  </a:lnTo>
                  <a:lnTo>
                    <a:pt x="83988" y="55578"/>
                  </a:lnTo>
                  <a:lnTo>
                    <a:pt x="123912" y="85669"/>
                  </a:lnTo>
                  <a:lnTo>
                    <a:pt x="162417" y="117226"/>
                  </a:lnTo>
                  <a:lnTo>
                    <a:pt x="199474" y="150195"/>
                  </a:lnTo>
                  <a:lnTo>
                    <a:pt x="235054" y="184522"/>
                  </a:lnTo>
                  <a:lnTo>
                    <a:pt x="269128" y="220157"/>
                  </a:lnTo>
                  <a:lnTo>
                    <a:pt x="301668" y="257044"/>
                  </a:lnTo>
                  <a:lnTo>
                    <a:pt x="332645" y="295133"/>
                  </a:lnTo>
                  <a:lnTo>
                    <a:pt x="362029" y="334369"/>
                  </a:lnTo>
                  <a:lnTo>
                    <a:pt x="389793" y="374701"/>
                  </a:lnTo>
                  <a:lnTo>
                    <a:pt x="415906" y="416074"/>
                  </a:lnTo>
                  <a:lnTo>
                    <a:pt x="440340" y="458438"/>
                  </a:lnTo>
                  <a:lnTo>
                    <a:pt x="463067" y="501738"/>
                  </a:lnTo>
                  <a:lnTo>
                    <a:pt x="484057" y="545922"/>
                  </a:lnTo>
                  <a:lnTo>
                    <a:pt x="503282" y="590937"/>
                  </a:lnTo>
                  <a:lnTo>
                    <a:pt x="520712" y="636730"/>
                  </a:lnTo>
                  <a:lnTo>
                    <a:pt x="536319" y="683249"/>
                  </a:lnTo>
                  <a:lnTo>
                    <a:pt x="550074" y="730441"/>
                  </a:lnTo>
                  <a:lnTo>
                    <a:pt x="561948" y="778252"/>
                  </a:lnTo>
                  <a:lnTo>
                    <a:pt x="571912" y="826631"/>
                  </a:lnTo>
                  <a:lnTo>
                    <a:pt x="579937" y="875524"/>
                  </a:lnTo>
                  <a:lnTo>
                    <a:pt x="585995" y="924878"/>
                  </a:lnTo>
                  <a:lnTo>
                    <a:pt x="590056" y="974641"/>
                  </a:lnTo>
                  <a:lnTo>
                    <a:pt x="592092" y="1024760"/>
                  </a:lnTo>
                  <a:lnTo>
                    <a:pt x="592074" y="1075182"/>
                  </a:lnTo>
                </a:path>
              </a:pathLst>
            </a:custGeom>
            <a:ln w="20954">
              <a:solidFill>
                <a:srgbClr val="3D7AB1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820406" y="3048761"/>
              <a:ext cx="93980" cy="90170"/>
            </a:xfrm>
            <a:custGeom>
              <a:avLst/>
              <a:gdLst/>
              <a:ahLst/>
              <a:cxnLst/>
              <a:rect l="l" t="t" r="r" b="b"/>
              <a:pathLst>
                <a:path w="93979" h="90169">
                  <a:moveTo>
                    <a:pt x="93726" y="0"/>
                  </a:moveTo>
                  <a:lnTo>
                    <a:pt x="0" y="6095"/>
                  </a:lnTo>
                  <a:lnTo>
                    <a:pt x="41148" y="89915"/>
                  </a:lnTo>
                  <a:lnTo>
                    <a:pt x="93726" y="0"/>
                  </a:lnTo>
                  <a:close/>
                </a:path>
              </a:pathLst>
            </a:custGeom>
            <a:solidFill>
              <a:srgbClr val="3D7A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045196" y="4674108"/>
              <a:ext cx="418465" cy="201295"/>
            </a:xfrm>
            <a:custGeom>
              <a:avLst/>
              <a:gdLst/>
              <a:ahLst/>
              <a:cxnLst/>
              <a:rect l="l" t="t" r="r" b="b"/>
              <a:pathLst>
                <a:path w="418465" h="201295">
                  <a:moveTo>
                    <a:pt x="418338" y="191261"/>
                  </a:moveTo>
                  <a:lnTo>
                    <a:pt x="415290" y="188213"/>
                  </a:lnTo>
                  <a:lnTo>
                    <a:pt x="382524" y="188213"/>
                  </a:lnTo>
                  <a:lnTo>
                    <a:pt x="382524" y="2285"/>
                  </a:lnTo>
                  <a:lnTo>
                    <a:pt x="380238" y="0"/>
                  </a:lnTo>
                  <a:lnTo>
                    <a:pt x="314706" y="0"/>
                  </a:lnTo>
                  <a:lnTo>
                    <a:pt x="312420" y="2285"/>
                  </a:lnTo>
                  <a:lnTo>
                    <a:pt x="312420" y="188213"/>
                  </a:lnTo>
                  <a:lnTo>
                    <a:pt x="291084" y="188213"/>
                  </a:lnTo>
                  <a:lnTo>
                    <a:pt x="291084" y="65531"/>
                  </a:lnTo>
                  <a:lnTo>
                    <a:pt x="288036" y="62483"/>
                  </a:lnTo>
                  <a:lnTo>
                    <a:pt x="222504" y="62483"/>
                  </a:lnTo>
                  <a:lnTo>
                    <a:pt x="220218" y="65531"/>
                  </a:lnTo>
                  <a:lnTo>
                    <a:pt x="220218" y="188213"/>
                  </a:lnTo>
                  <a:lnTo>
                    <a:pt x="198882" y="188213"/>
                  </a:lnTo>
                  <a:lnTo>
                    <a:pt x="198882" y="55625"/>
                  </a:lnTo>
                  <a:lnTo>
                    <a:pt x="195834" y="53339"/>
                  </a:lnTo>
                  <a:lnTo>
                    <a:pt x="131064" y="53339"/>
                  </a:lnTo>
                  <a:lnTo>
                    <a:pt x="128016" y="55625"/>
                  </a:lnTo>
                  <a:lnTo>
                    <a:pt x="128016" y="188213"/>
                  </a:lnTo>
                  <a:lnTo>
                    <a:pt x="106680" y="188213"/>
                  </a:lnTo>
                  <a:lnTo>
                    <a:pt x="106680" y="92963"/>
                  </a:lnTo>
                  <a:lnTo>
                    <a:pt x="103632" y="89915"/>
                  </a:lnTo>
                  <a:lnTo>
                    <a:pt x="38100" y="89915"/>
                  </a:lnTo>
                  <a:lnTo>
                    <a:pt x="35814" y="92963"/>
                  </a:lnTo>
                  <a:lnTo>
                    <a:pt x="35814" y="188213"/>
                  </a:lnTo>
                  <a:lnTo>
                    <a:pt x="3048" y="188213"/>
                  </a:lnTo>
                  <a:lnTo>
                    <a:pt x="0" y="191261"/>
                  </a:lnTo>
                  <a:lnTo>
                    <a:pt x="0" y="198119"/>
                  </a:lnTo>
                  <a:lnTo>
                    <a:pt x="3048" y="201167"/>
                  </a:lnTo>
                  <a:lnTo>
                    <a:pt x="48006" y="201167"/>
                  </a:lnTo>
                  <a:lnTo>
                    <a:pt x="48006" y="102869"/>
                  </a:lnTo>
                  <a:lnTo>
                    <a:pt x="93726" y="102869"/>
                  </a:lnTo>
                  <a:lnTo>
                    <a:pt x="93726" y="201167"/>
                  </a:lnTo>
                  <a:lnTo>
                    <a:pt x="140970" y="201167"/>
                  </a:lnTo>
                  <a:lnTo>
                    <a:pt x="140970" y="65531"/>
                  </a:lnTo>
                  <a:lnTo>
                    <a:pt x="185928" y="65531"/>
                  </a:lnTo>
                  <a:lnTo>
                    <a:pt x="185928" y="201167"/>
                  </a:lnTo>
                  <a:lnTo>
                    <a:pt x="232410" y="201167"/>
                  </a:lnTo>
                  <a:lnTo>
                    <a:pt x="232410" y="75437"/>
                  </a:lnTo>
                  <a:lnTo>
                    <a:pt x="278130" y="75437"/>
                  </a:lnTo>
                  <a:lnTo>
                    <a:pt x="278130" y="201167"/>
                  </a:lnTo>
                  <a:lnTo>
                    <a:pt x="324612" y="201167"/>
                  </a:lnTo>
                  <a:lnTo>
                    <a:pt x="324612" y="12191"/>
                  </a:lnTo>
                  <a:lnTo>
                    <a:pt x="370332" y="12191"/>
                  </a:lnTo>
                  <a:lnTo>
                    <a:pt x="370332" y="201167"/>
                  </a:lnTo>
                  <a:lnTo>
                    <a:pt x="415290" y="201167"/>
                  </a:lnTo>
                  <a:lnTo>
                    <a:pt x="417576" y="198119"/>
                  </a:lnTo>
                  <a:lnTo>
                    <a:pt x="417576" y="194309"/>
                  </a:lnTo>
                  <a:lnTo>
                    <a:pt x="418338" y="191261"/>
                  </a:lnTo>
                  <a:close/>
                </a:path>
                <a:path w="418465" h="201295">
                  <a:moveTo>
                    <a:pt x="93726" y="201167"/>
                  </a:moveTo>
                  <a:lnTo>
                    <a:pt x="93726" y="188213"/>
                  </a:lnTo>
                  <a:lnTo>
                    <a:pt x="48006" y="188213"/>
                  </a:lnTo>
                  <a:lnTo>
                    <a:pt x="48006" y="201167"/>
                  </a:lnTo>
                  <a:lnTo>
                    <a:pt x="93726" y="201167"/>
                  </a:lnTo>
                  <a:close/>
                </a:path>
                <a:path w="418465" h="201295">
                  <a:moveTo>
                    <a:pt x="185928" y="201167"/>
                  </a:moveTo>
                  <a:lnTo>
                    <a:pt x="185928" y="188213"/>
                  </a:lnTo>
                  <a:lnTo>
                    <a:pt x="140970" y="188213"/>
                  </a:lnTo>
                  <a:lnTo>
                    <a:pt x="140970" y="201167"/>
                  </a:lnTo>
                  <a:lnTo>
                    <a:pt x="185928" y="201167"/>
                  </a:lnTo>
                  <a:close/>
                </a:path>
                <a:path w="418465" h="201295">
                  <a:moveTo>
                    <a:pt x="278130" y="201167"/>
                  </a:moveTo>
                  <a:lnTo>
                    <a:pt x="278130" y="188213"/>
                  </a:lnTo>
                  <a:lnTo>
                    <a:pt x="232410" y="188213"/>
                  </a:lnTo>
                  <a:lnTo>
                    <a:pt x="232410" y="201167"/>
                  </a:lnTo>
                  <a:lnTo>
                    <a:pt x="278130" y="201167"/>
                  </a:lnTo>
                  <a:close/>
                </a:path>
                <a:path w="418465" h="201295">
                  <a:moveTo>
                    <a:pt x="370332" y="201167"/>
                  </a:moveTo>
                  <a:lnTo>
                    <a:pt x="370332" y="188213"/>
                  </a:lnTo>
                  <a:lnTo>
                    <a:pt x="324612" y="188213"/>
                  </a:lnTo>
                  <a:lnTo>
                    <a:pt x="324612" y="201167"/>
                  </a:lnTo>
                  <a:lnTo>
                    <a:pt x="370332" y="2011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6557962" y="5143500"/>
            <a:ext cx="1358900" cy="220345"/>
            <a:chOff x="6557962" y="5143500"/>
            <a:chExt cx="1358900" cy="220345"/>
          </a:xfrm>
        </p:grpSpPr>
        <p:sp>
          <p:nvSpPr>
            <p:cNvPr id="13" name="object 13" descr=""/>
            <p:cNvSpPr/>
            <p:nvPr/>
          </p:nvSpPr>
          <p:spPr>
            <a:xfrm>
              <a:off x="6568439" y="5159501"/>
              <a:ext cx="1285875" cy="194310"/>
            </a:xfrm>
            <a:custGeom>
              <a:avLst/>
              <a:gdLst/>
              <a:ahLst/>
              <a:cxnLst/>
              <a:rect l="l" t="t" r="r" b="b"/>
              <a:pathLst>
                <a:path w="1285875" h="194310">
                  <a:moveTo>
                    <a:pt x="1285494" y="23621"/>
                  </a:moveTo>
                  <a:lnTo>
                    <a:pt x="1242425" y="47913"/>
                  </a:lnTo>
                  <a:lnTo>
                    <a:pt x="1198654" y="70334"/>
                  </a:lnTo>
                  <a:lnTo>
                    <a:pt x="1154239" y="90885"/>
                  </a:lnTo>
                  <a:lnTo>
                    <a:pt x="1109236" y="109568"/>
                  </a:lnTo>
                  <a:lnTo>
                    <a:pt x="1063701" y="126382"/>
                  </a:lnTo>
                  <a:lnTo>
                    <a:pt x="1017692" y="141330"/>
                  </a:lnTo>
                  <a:lnTo>
                    <a:pt x="971264" y="154412"/>
                  </a:lnTo>
                  <a:lnTo>
                    <a:pt x="924474" y="165629"/>
                  </a:lnTo>
                  <a:lnTo>
                    <a:pt x="877380" y="174983"/>
                  </a:lnTo>
                  <a:lnTo>
                    <a:pt x="830037" y="182474"/>
                  </a:lnTo>
                  <a:lnTo>
                    <a:pt x="782503" y="188103"/>
                  </a:lnTo>
                  <a:lnTo>
                    <a:pt x="734834" y="191872"/>
                  </a:lnTo>
                  <a:lnTo>
                    <a:pt x="687087" y="193782"/>
                  </a:lnTo>
                  <a:lnTo>
                    <a:pt x="639318" y="193833"/>
                  </a:lnTo>
                  <a:lnTo>
                    <a:pt x="591583" y="192027"/>
                  </a:lnTo>
                  <a:lnTo>
                    <a:pt x="543941" y="188365"/>
                  </a:lnTo>
                  <a:lnTo>
                    <a:pt x="496447" y="182847"/>
                  </a:lnTo>
                  <a:lnTo>
                    <a:pt x="449157" y="175475"/>
                  </a:lnTo>
                  <a:lnTo>
                    <a:pt x="402130" y="166249"/>
                  </a:lnTo>
                  <a:lnTo>
                    <a:pt x="355420" y="155172"/>
                  </a:lnTo>
                  <a:lnTo>
                    <a:pt x="309086" y="142243"/>
                  </a:lnTo>
                  <a:lnTo>
                    <a:pt x="263183" y="127465"/>
                  </a:lnTo>
                  <a:lnTo>
                    <a:pt x="217768" y="110837"/>
                  </a:lnTo>
                  <a:lnTo>
                    <a:pt x="172898" y="92361"/>
                  </a:lnTo>
                  <a:lnTo>
                    <a:pt x="128629" y="72039"/>
                  </a:lnTo>
                  <a:lnTo>
                    <a:pt x="85019" y="49870"/>
                  </a:lnTo>
                  <a:lnTo>
                    <a:pt x="42124" y="25857"/>
                  </a:lnTo>
                  <a:lnTo>
                    <a:pt x="0" y="0"/>
                  </a:lnTo>
                </a:path>
              </a:pathLst>
            </a:custGeom>
            <a:ln w="20954">
              <a:solidFill>
                <a:srgbClr val="FC7D13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822691" y="5143500"/>
              <a:ext cx="93980" cy="89535"/>
            </a:xfrm>
            <a:custGeom>
              <a:avLst/>
              <a:gdLst/>
              <a:ahLst/>
              <a:cxnLst/>
              <a:rect l="l" t="t" r="r" b="b"/>
              <a:pathLst>
                <a:path w="93979" h="89535">
                  <a:moveTo>
                    <a:pt x="93726" y="5333"/>
                  </a:moveTo>
                  <a:lnTo>
                    <a:pt x="0" y="0"/>
                  </a:lnTo>
                  <a:lnTo>
                    <a:pt x="51816" y="89154"/>
                  </a:lnTo>
                  <a:lnTo>
                    <a:pt x="93726" y="5333"/>
                  </a:lnTo>
                  <a:close/>
                </a:path>
              </a:pathLst>
            </a:custGeom>
            <a:solidFill>
              <a:srgbClr val="FC7D1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676148" y="2951933"/>
            <a:ext cx="8239125" cy="3192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275" marR="3904615" indent="-283210">
              <a:lnSpc>
                <a:spcPct val="107600"/>
              </a:lnSpc>
              <a:spcBef>
                <a:spcPts val="100"/>
              </a:spcBef>
              <a:buSzPct val="69565"/>
              <a:buFont typeface="Symbol"/>
              <a:buChar char=""/>
              <a:tabLst>
                <a:tab pos="295275" algn="l"/>
              </a:tabLst>
            </a:pPr>
            <a:r>
              <a:rPr dirty="0" sz="1150" b="1">
                <a:latin typeface="Georgia"/>
                <a:cs typeface="Georgia"/>
              </a:rPr>
              <a:t>"Prodigy</a:t>
            </a:r>
            <a:r>
              <a:rPr dirty="0" sz="1150" spc="-15" b="1">
                <a:latin typeface="Georgia"/>
                <a:cs typeface="Georgia"/>
              </a:rPr>
              <a:t> </a:t>
            </a:r>
            <a:r>
              <a:rPr dirty="0" sz="1150" b="1">
                <a:latin typeface="Georgia"/>
                <a:cs typeface="Georgia"/>
              </a:rPr>
              <a:t>in</a:t>
            </a:r>
            <a:r>
              <a:rPr dirty="0" sz="1150" spc="-20" b="1">
                <a:latin typeface="Georgia"/>
                <a:cs typeface="Georgia"/>
              </a:rPr>
              <a:t> </a:t>
            </a:r>
            <a:r>
              <a:rPr dirty="0" sz="1150" b="1">
                <a:latin typeface="Georgia"/>
                <a:cs typeface="Georgia"/>
              </a:rPr>
              <a:t>the</a:t>
            </a:r>
            <a:r>
              <a:rPr dirty="0" sz="1150" spc="-20" b="1">
                <a:latin typeface="Georgia"/>
                <a:cs typeface="Georgia"/>
              </a:rPr>
              <a:t> </a:t>
            </a:r>
            <a:r>
              <a:rPr dirty="0" sz="1150" b="1">
                <a:latin typeface="Georgia"/>
                <a:cs typeface="Georgia"/>
              </a:rPr>
              <a:t>Making"</a:t>
            </a:r>
            <a:r>
              <a:rPr dirty="0" sz="1150">
                <a:latin typeface="Georgia"/>
                <a:cs typeface="Georgia"/>
              </a:rPr>
              <a:t>:</a:t>
            </a:r>
            <a:r>
              <a:rPr dirty="0" sz="1150" spc="-15"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EYBL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has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been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key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influence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in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careers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of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numerous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basketball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stars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now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seen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in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NBA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abroad.</a:t>
            </a:r>
            <a:endParaRPr sz="1150">
              <a:latin typeface="Georgia"/>
              <a:cs typeface="Georgia"/>
            </a:endParaRPr>
          </a:p>
          <a:p>
            <a:pPr marL="295275" marR="4046854" indent="-283210">
              <a:lnSpc>
                <a:spcPct val="107400"/>
              </a:lnSpc>
              <a:spcBef>
                <a:spcPts val="660"/>
              </a:spcBef>
              <a:buSzPct val="69565"/>
              <a:buFont typeface="Symbol"/>
              <a:buChar char=""/>
              <a:tabLst>
                <a:tab pos="295275" algn="l"/>
              </a:tabLst>
            </a:pPr>
            <a:r>
              <a:rPr dirty="0" sz="1150" spc="-10" b="1">
                <a:latin typeface="Georgia"/>
                <a:cs typeface="Georgia"/>
              </a:rPr>
              <a:t>4,000-</a:t>
            </a:r>
            <a:r>
              <a:rPr dirty="0" sz="1150" b="1">
                <a:latin typeface="Georgia"/>
                <a:cs typeface="Georgia"/>
              </a:rPr>
              <a:t>5,000</a:t>
            </a:r>
            <a:r>
              <a:rPr dirty="0" sz="1150" spc="20" b="1">
                <a:latin typeface="Georgia"/>
                <a:cs typeface="Georgia"/>
              </a:rPr>
              <a:t> </a:t>
            </a:r>
            <a:r>
              <a:rPr dirty="0" sz="1150" b="1">
                <a:latin typeface="Georgia"/>
                <a:cs typeface="Georgia"/>
              </a:rPr>
              <a:t>Players</a:t>
            </a:r>
            <a:r>
              <a:rPr dirty="0" sz="1150" spc="-5" b="1">
                <a:latin typeface="Georgia"/>
                <a:cs typeface="Georgia"/>
              </a:rPr>
              <a:t> </a:t>
            </a:r>
            <a:r>
              <a:rPr dirty="0" sz="1150" b="1">
                <a:latin typeface="Georgia"/>
                <a:cs typeface="Georgia"/>
              </a:rPr>
              <a:t>Across</a:t>
            </a:r>
            <a:r>
              <a:rPr dirty="0" sz="1150" spc="-30" b="1">
                <a:latin typeface="Georgia"/>
                <a:cs typeface="Georgia"/>
              </a:rPr>
              <a:t> </a:t>
            </a:r>
            <a:r>
              <a:rPr dirty="0" sz="1150" b="1">
                <a:latin typeface="Georgia"/>
                <a:cs typeface="Georgia"/>
              </a:rPr>
              <a:t>38</a:t>
            </a:r>
            <a:r>
              <a:rPr dirty="0" sz="1150" spc="-20" b="1">
                <a:latin typeface="Georgia"/>
                <a:cs typeface="Georgia"/>
              </a:rPr>
              <a:t> </a:t>
            </a:r>
            <a:r>
              <a:rPr dirty="0" sz="1150" spc="-10" b="1">
                <a:latin typeface="Georgia"/>
                <a:cs typeface="Georgia"/>
              </a:rPr>
              <a:t>Countries</a:t>
            </a:r>
            <a:r>
              <a:rPr dirty="0" sz="1150" spc="-10">
                <a:latin typeface="Georgia"/>
                <a:cs typeface="Georgia"/>
              </a:rPr>
              <a:t>:</a:t>
            </a:r>
            <a:r>
              <a:rPr dirty="0" sz="1150" spc="-25"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Access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to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50">
                <a:solidFill>
                  <a:srgbClr val="626F51"/>
                </a:solidFill>
                <a:latin typeface="Georgia"/>
                <a:cs typeface="Georgia"/>
              </a:rPr>
              <a:t>a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diverse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extensive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talent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pool.</a:t>
            </a:r>
            <a:endParaRPr sz="1150">
              <a:latin typeface="Georgia"/>
              <a:cs typeface="Georgia"/>
            </a:endParaRPr>
          </a:p>
          <a:p>
            <a:pPr marL="295275" marR="4363720" indent="-283210">
              <a:lnSpc>
                <a:spcPct val="107400"/>
              </a:lnSpc>
              <a:spcBef>
                <a:spcPts val="660"/>
              </a:spcBef>
              <a:buSzPct val="69565"/>
              <a:buFont typeface="Symbol"/>
              <a:buChar char=""/>
              <a:tabLst>
                <a:tab pos="295275" algn="l"/>
              </a:tabLst>
            </a:pPr>
            <a:r>
              <a:rPr dirty="0" sz="1150" b="1">
                <a:latin typeface="Georgia"/>
                <a:cs typeface="Georgia"/>
              </a:rPr>
              <a:t>Exclusive</a:t>
            </a:r>
            <a:r>
              <a:rPr dirty="0" sz="1150" spc="-5" b="1">
                <a:latin typeface="Georgia"/>
                <a:cs typeface="Georgia"/>
              </a:rPr>
              <a:t> </a:t>
            </a:r>
            <a:r>
              <a:rPr dirty="0" sz="1150" b="1">
                <a:latin typeface="Georgia"/>
                <a:cs typeface="Georgia"/>
              </a:rPr>
              <a:t>Rights</a:t>
            </a:r>
            <a:r>
              <a:rPr dirty="0" sz="1150" spc="-10" b="1">
                <a:latin typeface="Georgia"/>
                <a:cs typeface="Georgia"/>
              </a:rPr>
              <a:t> </a:t>
            </a:r>
            <a:r>
              <a:rPr dirty="0" sz="1150" b="1">
                <a:latin typeface="Georgia"/>
                <a:cs typeface="Georgia"/>
              </a:rPr>
              <a:t>to</a:t>
            </a:r>
            <a:r>
              <a:rPr dirty="0" sz="1150" spc="-10" b="1">
                <a:latin typeface="Georgia"/>
                <a:cs typeface="Georgia"/>
              </a:rPr>
              <a:t> </a:t>
            </a:r>
            <a:r>
              <a:rPr dirty="0" sz="1150" b="1">
                <a:latin typeface="Georgia"/>
                <a:cs typeface="Georgia"/>
              </a:rPr>
              <a:t>Create</a:t>
            </a:r>
            <a:r>
              <a:rPr dirty="0" sz="1150" spc="-10" b="1">
                <a:latin typeface="Georgia"/>
                <a:cs typeface="Georgia"/>
              </a:rPr>
              <a:t> </a:t>
            </a:r>
            <a:r>
              <a:rPr dirty="0" sz="1150" b="1">
                <a:latin typeface="Georgia"/>
                <a:cs typeface="Georgia"/>
              </a:rPr>
              <a:t>and</a:t>
            </a:r>
            <a:r>
              <a:rPr dirty="0" sz="1150" spc="-15" b="1">
                <a:latin typeface="Georgia"/>
                <a:cs typeface="Georgia"/>
              </a:rPr>
              <a:t> </a:t>
            </a:r>
            <a:r>
              <a:rPr dirty="0" sz="1150" b="1">
                <a:latin typeface="Georgia"/>
                <a:cs typeface="Georgia"/>
              </a:rPr>
              <a:t>Distribute</a:t>
            </a:r>
            <a:r>
              <a:rPr dirty="0" sz="1150" spc="-20" b="1">
                <a:latin typeface="Georgia"/>
                <a:cs typeface="Georgia"/>
              </a:rPr>
              <a:t> </a:t>
            </a:r>
            <a:r>
              <a:rPr dirty="0" sz="1150" spc="-10" b="1">
                <a:latin typeface="Georgia"/>
                <a:cs typeface="Georgia"/>
              </a:rPr>
              <a:t>NFTs</a:t>
            </a:r>
            <a:r>
              <a:rPr dirty="0" sz="1150" spc="-10">
                <a:latin typeface="Georgia"/>
                <a:cs typeface="Georgia"/>
              </a:rPr>
              <a:t>: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Capture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journey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of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rising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basketball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talents.</a:t>
            </a:r>
            <a:endParaRPr sz="1150">
              <a:latin typeface="Georgia"/>
              <a:cs typeface="Georgia"/>
            </a:endParaRPr>
          </a:p>
          <a:p>
            <a:pPr marL="295275" marR="3861435" indent="-283210">
              <a:lnSpc>
                <a:spcPct val="107400"/>
              </a:lnSpc>
              <a:spcBef>
                <a:spcPts val="665"/>
              </a:spcBef>
              <a:buSzPct val="69565"/>
              <a:buFont typeface="Symbol"/>
              <a:buChar char=""/>
              <a:tabLst>
                <a:tab pos="295275" algn="l"/>
              </a:tabLst>
            </a:pPr>
            <a:r>
              <a:rPr dirty="0" sz="1150" b="1">
                <a:latin typeface="Georgia"/>
                <a:cs typeface="Georgia"/>
              </a:rPr>
              <a:t>Scalable Opportunities</a:t>
            </a:r>
            <a:r>
              <a:rPr dirty="0" sz="1150" spc="-15" b="1">
                <a:latin typeface="Georgia"/>
                <a:cs typeface="Georgia"/>
              </a:rPr>
              <a:t> </a:t>
            </a:r>
            <a:r>
              <a:rPr dirty="0" sz="1150" b="1">
                <a:latin typeface="Georgia"/>
                <a:cs typeface="Georgia"/>
              </a:rPr>
              <a:t>for</a:t>
            </a:r>
            <a:r>
              <a:rPr dirty="0" sz="1150" spc="-10" b="1">
                <a:latin typeface="Georgia"/>
                <a:cs typeface="Georgia"/>
              </a:rPr>
              <a:t> </a:t>
            </a:r>
            <a:r>
              <a:rPr dirty="0" sz="1150" b="1">
                <a:latin typeface="Georgia"/>
                <a:cs typeface="Georgia"/>
              </a:rPr>
              <a:t>Collectors</a:t>
            </a:r>
            <a:r>
              <a:rPr dirty="0" sz="1150" spc="-15" b="1">
                <a:latin typeface="Georgia"/>
                <a:cs typeface="Georgia"/>
              </a:rPr>
              <a:t> </a:t>
            </a:r>
            <a:r>
              <a:rPr dirty="0" sz="1150" b="1">
                <a:latin typeface="Georgia"/>
                <a:cs typeface="Georgia"/>
              </a:rPr>
              <a:t>and</a:t>
            </a:r>
            <a:r>
              <a:rPr dirty="0" sz="1150" spc="-20" b="1">
                <a:latin typeface="Georgia"/>
                <a:cs typeface="Georgia"/>
              </a:rPr>
              <a:t> </a:t>
            </a:r>
            <a:r>
              <a:rPr dirty="0" sz="1150" b="1">
                <a:latin typeface="Georgia"/>
                <a:cs typeface="Georgia"/>
              </a:rPr>
              <a:t>Fans</a:t>
            </a:r>
            <a:r>
              <a:rPr dirty="0" sz="1150">
                <a:latin typeface="Georgia"/>
                <a:cs typeface="Georgia"/>
              </a:rPr>
              <a:t>: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Engage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with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future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stars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of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basketball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through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exclusive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digital collectibles.</a:t>
            </a:r>
            <a:endParaRPr sz="1150">
              <a:latin typeface="Georgia"/>
              <a:cs typeface="Georgia"/>
            </a:endParaRPr>
          </a:p>
          <a:p>
            <a:pPr marL="295275" marR="3848735" indent="-283210">
              <a:lnSpc>
                <a:spcPct val="107400"/>
              </a:lnSpc>
              <a:spcBef>
                <a:spcPts val="660"/>
              </a:spcBef>
              <a:buSzPct val="69565"/>
              <a:buFont typeface="Symbol"/>
              <a:buChar char=""/>
              <a:tabLst>
                <a:tab pos="295275" algn="l"/>
              </a:tabLst>
            </a:pPr>
            <a:r>
              <a:rPr dirty="0" sz="1150" b="1">
                <a:latin typeface="Georgia"/>
                <a:cs typeface="Georgia"/>
              </a:rPr>
              <a:t>Market</a:t>
            </a:r>
            <a:r>
              <a:rPr dirty="0" sz="1150" spc="-30" b="1">
                <a:latin typeface="Georgia"/>
                <a:cs typeface="Georgia"/>
              </a:rPr>
              <a:t> </a:t>
            </a:r>
            <a:r>
              <a:rPr dirty="0" sz="1150" b="1">
                <a:latin typeface="Georgia"/>
                <a:cs typeface="Georgia"/>
              </a:rPr>
              <a:t>Potential</a:t>
            </a:r>
            <a:r>
              <a:rPr dirty="0" sz="1150">
                <a:latin typeface="Georgia"/>
                <a:cs typeface="Georgia"/>
              </a:rPr>
              <a:t>:</a:t>
            </a:r>
            <a:r>
              <a:rPr dirty="0" sz="1150" spc="-20"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Tapping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into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growing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intersection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of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sports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digital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collectibles,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with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focus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on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future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NBA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stars.</a:t>
            </a:r>
            <a:endParaRPr sz="11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150">
              <a:latin typeface="Georgia"/>
              <a:cs typeface="Georgia"/>
            </a:endParaRPr>
          </a:p>
          <a:p>
            <a:pPr marL="154940" marR="5080">
              <a:lnSpc>
                <a:spcPct val="100000"/>
              </a:lnSpc>
            </a:pPr>
            <a:r>
              <a:rPr dirty="0" sz="1150" b="1" i="1">
                <a:solidFill>
                  <a:srgbClr val="626F51"/>
                </a:solidFill>
                <a:latin typeface="Georgia"/>
                <a:cs typeface="Georgia"/>
              </a:rPr>
              <a:t>Partnering</a:t>
            </a:r>
            <a:r>
              <a:rPr dirty="0" sz="1150" spc="-30" b="1" i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 i="1">
                <a:solidFill>
                  <a:srgbClr val="626F51"/>
                </a:solidFill>
                <a:latin typeface="Georgia"/>
                <a:cs typeface="Georgia"/>
              </a:rPr>
              <a:t>with</a:t>
            </a:r>
            <a:r>
              <a:rPr dirty="0" sz="1150" spc="-5" b="1" i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 i="1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10" b="1" i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 i="1">
                <a:solidFill>
                  <a:srgbClr val="626F51"/>
                </a:solidFill>
                <a:latin typeface="Georgia"/>
                <a:cs typeface="Georgia"/>
              </a:rPr>
              <a:t>EYBL,</a:t>
            </a:r>
            <a:r>
              <a:rPr dirty="0" sz="1150" spc="-15" b="1" i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 i="1">
                <a:solidFill>
                  <a:srgbClr val="626F51"/>
                </a:solidFill>
                <a:latin typeface="Georgia"/>
                <a:cs typeface="Georgia"/>
              </a:rPr>
              <a:t>NFT-tradingcards.biz</a:t>
            </a:r>
            <a:r>
              <a:rPr dirty="0" sz="1150" spc="-30" b="1" i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 i="1">
                <a:solidFill>
                  <a:srgbClr val="626F51"/>
                </a:solidFill>
                <a:latin typeface="Georgia"/>
                <a:cs typeface="Georgia"/>
              </a:rPr>
              <a:t>is</a:t>
            </a:r>
            <a:r>
              <a:rPr dirty="0" sz="1150" spc="-20" b="1" i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 i="1">
                <a:solidFill>
                  <a:srgbClr val="626F51"/>
                </a:solidFill>
                <a:latin typeface="Georgia"/>
                <a:cs typeface="Georgia"/>
              </a:rPr>
              <a:t>set</a:t>
            </a:r>
            <a:r>
              <a:rPr dirty="0" sz="1150" spc="-25" b="1" i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 i="1">
                <a:solidFill>
                  <a:srgbClr val="626F51"/>
                </a:solidFill>
                <a:latin typeface="Georgia"/>
                <a:cs typeface="Georgia"/>
              </a:rPr>
              <a:t>to leverage</a:t>
            </a:r>
            <a:r>
              <a:rPr dirty="0" sz="1150" spc="-30" b="1" i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 i="1">
                <a:solidFill>
                  <a:srgbClr val="626F51"/>
                </a:solidFill>
                <a:latin typeface="Georgia"/>
                <a:cs typeface="Georgia"/>
              </a:rPr>
              <a:t>this</a:t>
            </a:r>
            <a:r>
              <a:rPr dirty="0" sz="1150" spc="-10" b="1" i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 i="1">
                <a:solidFill>
                  <a:srgbClr val="626F51"/>
                </a:solidFill>
                <a:latin typeface="Georgia"/>
                <a:cs typeface="Georgia"/>
              </a:rPr>
              <a:t>league’s</a:t>
            </a:r>
            <a:r>
              <a:rPr dirty="0" sz="1150" spc="-25" b="1" i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 i="1">
                <a:solidFill>
                  <a:srgbClr val="626F51"/>
                </a:solidFill>
                <a:latin typeface="Georgia"/>
                <a:cs typeface="Georgia"/>
              </a:rPr>
              <a:t>legacy</a:t>
            </a:r>
            <a:r>
              <a:rPr dirty="0" sz="1150" spc="-15" b="1" i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 i="1">
                <a:solidFill>
                  <a:srgbClr val="626F51"/>
                </a:solidFill>
                <a:latin typeface="Georgia"/>
                <a:cs typeface="Georgia"/>
              </a:rPr>
              <a:t>of</a:t>
            </a:r>
            <a:r>
              <a:rPr dirty="0" sz="1150" spc="-20" b="1" i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 i="1">
                <a:solidFill>
                  <a:srgbClr val="626F51"/>
                </a:solidFill>
                <a:latin typeface="Georgia"/>
                <a:cs typeface="Georgia"/>
              </a:rPr>
              <a:t>nurturing</a:t>
            </a:r>
            <a:r>
              <a:rPr dirty="0" sz="1150" spc="-10" b="1" i="1">
                <a:solidFill>
                  <a:srgbClr val="626F51"/>
                </a:solidFill>
                <a:latin typeface="Georgia"/>
                <a:cs typeface="Georgia"/>
              </a:rPr>
              <a:t> future</a:t>
            </a:r>
            <a:r>
              <a:rPr dirty="0" sz="1150" spc="-10" b="1" i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 i="1">
                <a:solidFill>
                  <a:srgbClr val="626F51"/>
                </a:solidFill>
                <a:latin typeface="Georgia"/>
                <a:cs typeface="Georgia"/>
              </a:rPr>
              <a:t>basketball</a:t>
            </a:r>
            <a:r>
              <a:rPr dirty="0" sz="1150" spc="-10" b="1" i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 i="1">
                <a:solidFill>
                  <a:srgbClr val="626F51"/>
                </a:solidFill>
                <a:latin typeface="Georgia"/>
                <a:cs typeface="Georgia"/>
              </a:rPr>
              <a:t>greats,</a:t>
            </a:r>
            <a:r>
              <a:rPr dirty="0" sz="1150" spc="-15" b="1" i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 i="1">
                <a:solidFill>
                  <a:srgbClr val="626F51"/>
                </a:solidFill>
                <a:latin typeface="Georgia"/>
                <a:cs typeface="Georgia"/>
              </a:rPr>
              <a:t>offering</a:t>
            </a:r>
            <a:r>
              <a:rPr dirty="0" sz="1150" spc="-40" b="1" i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 i="1">
                <a:solidFill>
                  <a:srgbClr val="626F51"/>
                </a:solidFill>
                <a:latin typeface="Georgia"/>
                <a:cs typeface="Georgia"/>
              </a:rPr>
              <a:t>investors</a:t>
            </a:r>
            <a:r>
              <a:rPr dirty="0" sz="1150" spc="-30" b="1" i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 i="1">
                <a:solidFill>
                  <a:srgbClr val="626F51"/>
                </a:solidFill>
                <a:latin typeface="Georgia"/>
                <a:cs typeface="Georgia"/>
              </a:rPr>
              <a:t>unparalleled</a:t>
            </a:r>
            <a:r>
              <a:rPr dirty="0" sz="1150" spc="-20" b="1" i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 i="1">
                <a:solidFill>
                  <a:srgbClr val="626F51"/>
                </a:solidFill>
                <a:latin typeface="Georgia"/>
                <a:cs typeface="Georgia"/>
              </a:rPr>
              <a:t>access</a:t>
            </a:r>
            <a:r>
              <a:rPr dirty="0" sz="1150" spc="-35" b="1" i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 i="1">
                <a:solidFill>
                  <a:srgbClr val="626F51"/>
                </a:solidFill>
                <a:latin typeface="Georgia"/>
                <a:cs typeface="Georgia"/>
              </a:rPr>
              <a:t>to</a:t>
            </a:r>
            <a:r>
              <a:rPr dirty="0" sz="1150" spc="-15" b="1" i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 i="1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20" b="1" i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 i="1">
                <a:solidFill>
                  <a:srgbClr val="626F51"/>
                </a:solidFill>
                <a:latin typeface="Georgia"/>
                <a:cs typeface="Georgia"/>
              </a:rPr>
              <a:t>next</a:t>
            </a:r>
            <a:r>
              <a:rPr dirty="0" sz="1150" spc="-30" b="1" i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 i="1">
                <a:solidFill>
                  <a:srgbClr val="626F51"/>
                </a:solidFill>
                <a:latin typeface="Georgia"/>
                <a:cs typeface="Georgia"/>
              </a:rPr>
              <a:t>generation</a:t>
            </a:r>
            <a:r>
              <a:rPr dirty="0" sz="1150" spc="-35" b="1" i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 i="1">
                <a:solidFill>
                  <a:srgbClr val="626F51"/>
                </a:solidFill>
                <a:latin typeface="Georgia"/>
                <a:cs typeface="Georgia"/>
              </a:rPr>
              <a:t>of</a:t>
            </a:r>
            <a:r>
              <a:rPr dirty="0" sz="1150" spc="-25" b="1" i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 i="1">
                <a:solidFill>
                  <a:srgbClr val="626F51"/>
                </a:solidFill>
                <a:latin typeface="Georgia"/>
                <a:cs typeface="Georgia"/>
              </a:rPr>
              <a:t>sports</a:t>
            </a:r>
            <a:r>
              <a:rPr dirty="0" sz="1150" spc="-30" b="1" i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 i="1">
                <a:solidFill>
                  <a:srgbClr val="626F51"/>
                </a:solidFill>
                <a:latin typeface="Georgia"/>
                <a:cs typeface="Georgia"/>
              </a:rPr>
              <a:t>icons.</a:t>
            </a:r>
            <a:endParaRPr sz="1150">
              <a:latin typeface="Georgia"/>
              <a:cs typeface="Georgia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2531" y="3639311"/>
            <a:ext cx="1400555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0" y="1057655"/>
            <a:ext cx="10058400" cy="5657850"/>
          </a:xfrm>
          <a:custGeom>
            <a:avLst/>
            <a:gdLst/>
            <a:ahLst/>
            <a:cxnLst/>
            <a:rect l="l" t="t" r="r" b="b"/>
            <a:pathLst>
              <a:path w="10058400" h="5657850">
                <a:moveTo>
                  <a:pt x="10058019" y="5657850"/>
                </a:moveTo>
                <a:lnTo>
                  <a:pt x="10058019" y="0"/>
                </a:lnTo>
                <a:lnTo>
                  <a:pt x="0" y="0"/>
                </a:lnTo>
                <a:lnTo>
                  <a:pt x="0" y="5657850"/>
                </a:lnTo>
                <a:lnTo>
                  <a:pt x="10058019" y="565785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922019" y="1603247"/>
            <a:ext cx="8458200" cy="4307205"/>
          </a:xfrm>
          <a:custGeom>
            <a:avLst/>
            <a:gdLst/>
            <a:ahLst/>
            <a:cxnLst/>
            <a:rect l="l" t="t" r="r" b="b"/>
            <a:pathLst>
              <a:path w="8458200" h="4307205">
                <a:moveTo>
                  <a:pt x="8458200" y="4306824"/>
                </a:moveTo>
                <a:lnTo>
                  <a:pt x="8458200" y="0"/>
                </a:lnTo>
                <a:lnTo>
                  <a:pt x="0" y="0"/>
                </a:lnTo>
                <a:lnTo>
                  <a:pt x="0" y="4306824"/>
                </a:lnTo>
                <a:lnTo>
                  <a:pt x="8458200" y="43068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407439" y="2975071"/>
            <a:ext cx="7535545" cy="203771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95275" indent="-282575">
              <a:lnSpc>
                <a:spcPct val="100000"/>
              </a:lnSpc>
              <a:spcBef>
                <a:spcPts val="120"/>
              </a:spcBef>
              <a:buFont typeface="Symbol"/>
              <a:buChar char=""/>
              <a:tabLst>
                <a:tab pos="295275" algn="l"/>
              </a:tabLst>
            </a:pP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Enable</a:t>
            </a:r>
            <a:r>
              <a:rPr dirty="0" sz="1300" spc="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users</a:t>
            </a:r>
            <a:r>
              <a:rPr dirty="0" sz="1300" spc="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to</a:t>
            </a:r>
            <a:r>
              <a:rPr dirty="0" sz="1300" spc="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artistically</a:t>
            </a:r>
            <a:r>
              <a:rPr dirty="0" sz="1300" spc="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create</a:t>
            </a:r>
            <a:r>
              <a:rPr dirty="0" sz="1300" spc="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one-of-a-kind</a:t>
            </a:r>
            <a:r>
              <a:rPr dirty="0" sz="1300" spc="5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“player”</a:t>
            </a:r>
            <a:r>
              <a:rPr dirty="0" sz="1300" spc="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trading</a:t>
            </a:r>
            <a:r>
              <a:rPr dirty="0" sz="1300" spc="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cards</a:t>
            </a:r>
            <a:r>
              <a:rPr dirty="0" sz="1300" spc="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626F51"/>
                </a:solidFill>
                <a:latin typeface="Georgia"/>
                <a:cs typeface="Georgia"/>
              </a:rPr>
              <a:t>online.</a:t>
            </a:r>
            <a:endParaRPr sz="1300">
              <a:latin typeface="Georgia"/>
              <a:cs typeface="Georgia"/>
            </a:endParaRPr>
          </a:p>
          <a:p>
            <a:pPr marL="295275" marR="5080" indent="-283210">
              <a:lnSpc>
                <a:spcPct val="101600"/>
              </a:lnSpc>
              <a:buFont typeface="Symbol"/>
              <a:buChar char=""/>
              <a:tabLst>
                <a:tab pos="295275" algn="l"/>
              </a:tabLst>
            </a:pP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Provide</a:t>
            </a:r>
            <a:r>
              <a:rPr dirty="0" sz="1300" spc="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an</a:t>
            </a:r>
            <a:r>
              <a:rPr dirty="0" sz="1300" spc="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online,</a:t>
            </a:r>
            <a:r>
              <a:rPr dirty="0" sz="1300" spc="5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easily</a:t>
            </a:r>
            <a:r>
              <a:rPr dirty="0" sz="1300" spc="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accessible</a:t>
            </a:r>
            <a:r>
              <a:rPr dirty="0" sz="1300" spc="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“marketplace”</a:t>
            </a:r>
            <a:r>
              <a:rPr dirty="0" sz="1300" spc="5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for</a:t>
            </a:r>
            <a:r>
              <a:rPr dirty="0" sz="1300" spc="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creators</a:t>
            </a:r>
            <a:r>
              <a:rPr dirty="0" sz="1300" spc="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to</a:t>
            </a:r>
            <a:r>
              <a:rPr dirty="0" sz="1300" spc="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find</a:t>
            </a:r>
            <a:r>
              <a:rPr dirty="0" sz="1300" spc="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buyers</a:t>
            </a:r>
            <a:r>
              <a:rPr dirty="0" sz="1300" spc="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for</a:t>
            </a:r>
            <a:r>
              <a:rPr dirty="0" sz="1300" spc="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their</a:t>
            </a:r>
            <a:r>
              <a:rPr dirty="0" sz="1300" spc="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unique</a:t>
            </a:r>
            <a:r>
              <a:rPr dirty="0" sz="1300" spc="5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 spc="-25">
                <a:solidFill>
                  <a:srgbClr val="626F51"/>
                </a:solidFill>
                <a:latin typeface="Georgia"/>
                <a:cs typeface="Georgia"/>
              </a:rPr>
              <a:t>NFT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trading</a:t>
            </a:r>
            <a:r>
              <a:rPr dirty="0" sz="1300" spc="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626F51"/>
                </a:solidFill>
                <a:latin typeface="Georgia"/>
                <a:cs typeface="Georgia"/>
              </a:rPr>
              <a:t>cards.</a:t>
            </a:r>
            <a:endParaRPr sz="1300">
              <a:latin typeface="Georgia"/>
              <a:cs typeface="Georgia"/>
            </a:endParaRPr>
          </a:p>
          <a:p>
            <a:pPr marL="295275" marR="118745" indent="-283210">
              <a:lnSpc>
                <a:spcPct val="101499"/>
              </a:lnSpc>
              <a:buFont typeface="Symbol"/>
              <a:buChar char=""/>
              <a:tabLst>
                <a:tab pos="295275" algn="l"/>
              </a:tabLst>
            </a:pP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Create</a:t>
            </a:r>
            <a:r>
              <a:rPr dirty="0" sz="1300" spc="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revenue</a:t>
            </a:r>
            <a:r>
              <a:rPr dirty="0" sz="1300" spc="5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opportunities</a:t>
            </a:r>
            <a:r>
              <a:rPr dirty="0" sz="1300" spc="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for</a:t>
            </a:r>
            <a:r>
              <a:rPr dirty="0" sz="1300" spc="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Name,</a:t>
            </a:r>
            <a:r>
              <a:rPr dirty="0" sz="1300" spc="5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Image</a:t>
            </a:r>
            <a:r>
              <a:rPr dirty="0" sz="1300" spc="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300" spc="5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Likeness</a:t>
            </a:r>
            <a:r>
              <a:rPr dirty="0" sz="1300" spc="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(NIL)</a:t>
            </a:r>
            <a:r>
              <a:rPr dirty="0" sz="1300" spc="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programs</a:t>
            </a:r>
            <a:r>
              <a:rPr dirty="0" sz="1300" spc="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300" spc="5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for</a:t>
            </a:r>
            <a:r>
              <a:rPr dirty="0" sz="1300" spc="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626F51"/>
                </a:solidFill>
                <a:latin typeface="Georgia"/>
                <a:cs typeface="Georgia"/>
              </a:rPr>
              <a:t>individuals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looking</a:t>
            </a:r>
            <a:r>
              <a:rPr dirty="0" sz="1300" spc="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for</a:t>
            </a:r>
            <a:r>
              <a:rPr dirty="0" sz="1300" spc="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remuneration</a:t>
            </a:r>
            <a:r>
              <a:rPr dirty="0" sz="1300" spc="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for</a:t>
            </a:r>
            <a:r>
              <a:rPr dirty="0" sz="1300" spc="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their</a:t>
            </a:r>
            <a:r>
              <a:rPr dirty="0" sz="1300" spc="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NFT</a:t>
            </a:r>
            <a:r>
              <a:rPr dirty="0" sz="1300" spc="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626F51"/>
                </a:solidFill>
                <a:latin typeface="Georgia"/>
                <a:cs typeface="Georgia"/>
              </a:rPr>
              <a:t>creations.</a:t>
            </a:r>
            <a:endParaRPr sz="1300">
              <a:latin typeface="Georgia"/>
              <a:cs typeface="Georgia"/>
            </a:endParaRPr>
          </a:p>
          <a:p>
            <a:pPr lvl="1" marL="624205" indent="-234315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624205" algn="l"/>
              </a:tabLst>
            </a:pP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Ethereum/Polygon</a:t>
            </a:r>
            <a:r>
              <a:rPr dirty="0" sz="1300" spc="5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is</a:t>
            </a:r>
            <a:r>
              <a:rPr dirty="0" sz="1300" spc="5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300" spc="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payment</a:t>
            </a:r>
            <a:r>
              <a:rPr dirty="0" sz="1300" spc="5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626F51"/>
                </a:solidFill>
                <a:latin typeface="Georgia"/>
                <a:cs typeface="Georgia"/>
              </a:rPr>
              <a:t>structure.</a:t>
            </a:r>
            <a:endParaRPr sz="1300">
              <a:latin typeface="Georgia"/>
              <a:cs typeface="Georgia"/>
            </a:endParaRPr>
          </a:p>
          <a:p>
            <a:pPr lvl="1" marL="624205" indent="-234315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624205" algn="l"/>
              </a:tabLst>
            </a:pP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Seamless</a:t>
            </a:r>
            <a:r>
              <a:rPr dirty="0" sz="1300" spc="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process</a:t>
            </a:r>
            <a:r>
              <a:rPr dirty="0" sz="1300" spc="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for</a:t>
            </a:r>
            <a:r>
              <a:rPr dirty="0" sz="1300" spc="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getting</a:t>
            </a:r>
            <a:r>
              <a:rPr dirty="0" sz="1300" spc="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626F51"/>
                </a:solidFill>
                <a:latin typeface="Georgia"/>
                <a:cs typeface="Georgia"/>
              </a:rPr>
              <a:t>paid.</a:t>
            </a:r>
            <a:endParaRPr sz="1300">
              <a:latin typeface="Georgia"/>
              <a:cs typeface="Georgia"/>
            </a:endParaRPr>
          </a:p>
          <a:p>
            <a:pPr marL="295275" indent="-28257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295275" algn="l"/>
              </a:tabLst>
            </a:pP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Serve</a:t>
            </a:r>
            <a:r>
              <a:rPr dirty="0" sz="1300" spc="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as</a:t>
            </a:r>
            <a:r>
              <a:rPr dirty="0" sz="1300" spc="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300" spc="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“storage”</a:t>
            </a:r>
            <a:r>
              <a:rPr dirty="0" sz="1300" spc="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location</a:t>
            </a:r>
            <a:r>
              <a:rPr dirty="0" sz="1300" spc="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for</a:t>
            </a:r>
            <a:r>
              <a:rPr dirty="0" sz="1300" spc="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all</a:t>
            </a:r>
            <a:r>
              <a:rPr dirty="0" sz="1300" spc="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NFT</a:t>
            </a:r>
            <a:r>
              <a:rPr dirty="0" sz="1300" spc="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created</a:t>
            </a:r>
            <a:r>
              <a:rPr dirty="0" sz="1300" spc="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626F51"/>
                </a:solidFill>
                <a:latin typeface="Georgia"/>
                <a:cs typeface="Georgia"/>
              </a:rPr>
              <a:t>cards.</a:t>
            </a:r>
            <a:endParaRPr sz="1300">
              <a:latin typeface="Georgia"/>
              <a:cs typeface="Georgia"/>
            </a:endParaRPr>
          </a:p>
          <a:p>
            <a:pPr marL="295275" marR="382905" indent="-283210">
              <a:lnSpc>
                <a:spcPct val="101600"/>
              </a:lnSpc>
              <a:buFont typeface="Symbol"/>
              <a:buChar char=""/>
              <a:tabLst>
                <a:tab pos="295275" algn="l"/>
              </a:tabLst>
            </a:pP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Offer</a:t>
            </a:r>
            <a:r>
              <a:rPr dirty="0" sz="1300" spc="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space</a:t>
            </a:r>
            <a:r>
              <a:rPr dirty="0" sz="1300" spc="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as</a:t>
            </a:r>
            <a:r>
              <a:rPr dirty="0" sz="1300" spc="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a</a:t>
            </a:r>
            <a:r>
              <a:rPr dirty="0" sz="1300" spc="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“museum”</a:t>
            </a:r>
            <a:r>
              <a:rPr dirty="0" sz="1300" spc="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for</a:t>
            </a:r>
            <a:r>
              <a:rPr dirty="0" sz="1300" spc="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users</a:t>
            </a:r>
            <a:r>
              <a:rPr dirty="0" sz="1300" spc="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300" spc="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buyers</a:t>
            </a:r>
            <a:r>
              <a:rPr dirty="0" sz="1300" spc="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to</a:t>
            </a:r>
            <a:r>
              <a:rPr dirty="0" sz="1300" spc="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peruse</a:t>
            </a:r>
            <a:r>
              <a:rPr dirty="0" sz="1300" spc="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300" spc="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purchase,</a:t>
            </a:r>
            <a:r>
              <a:rPr dirty="0" sz="1300" spc="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or</a:t>
            </a:r>
            <a:r>
              <a:rPr dirty="0" sz="1300" spc="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just</a:t>
            </a:r>
            <a:r>
              <a:rPr dirty="0" sz="1300" spc="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admire</a:t>
            </a:r>
            <a:r>
              <a:rPr dirty="0" sz="1300" spc="5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626F51"/>
                </a:solidFill>
                <a:latin typeface="Georgia"/>
                <a:cs typeface="Georgia"/>
              </a:rPr>
              <a:t>cards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created</a:t>
            </a:r>
            <a:r>
              <a:rPr dirty="0" sz="1300" spc="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300" spc="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shown</a:t>
            </a:r>
            <a:r>
              <a:rPr dirty="0" sz="1300" spc="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by</a:t>
            </a:r>
            <a:r>
              <a:rPr dirty="0" sz="1300" spc="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626F51"/>
                </a:solidFill>
                <a:latin typeface="Georgia"/>
                <a:cs typeface="Georgia"/>
              </a:rPr>
              <a:t>owners.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0407" rIns="0" bIns="0" rtlCol="0" vert="horz">
            <a:spAutoFit/>
          </a:bodyPr>
          <a:lstStyle/>
          <a:p>
            <a:pPr marL="2778125" marR="5080" indent="-1308735">
              <a:lnSpc>
                <a:spcPct val="107400"/>
              </a:lnSpc>
              <a:spcBef>
                <a:spcPts val="95"/>
              </a:spcBef>
            </a:pPr>
            <a:r>
              <a:rPr dirty="0" sz="2300"/>
              <a:t>NFT</a:t>
            </a:r>
            <a:r>
              <a:rPr dirty="0" sz="2300" spc="-10"/>
              <a:t> </a:t>
            </a:r>
            <a:r>
              <a:rPr dirty="0" sz="2300"/>
              <a:t>Trading Cards</a:t>
            </a:r>
            <a:r>
              <a:rPr dirty="0" sz="2300" spc="5"/>
              <a:t> </a:t>
            </a:r>
            <a:r>
              <a:rPr dirty="0" sz="2300"/>
              <a:t>is a</a:t>
            </a:r>
            <a:r>
              <a:rPr dirty="0" sz="2300" spc="-5"/>
              <a:t> </a:t>
            </a:r>
            <a:r>
              <a:rPr dirty="0" sz="2300"/>
              <a:t>new,</a:t>
            </a:r>
            <a:r>
              <a:rPr dirty="0" sz="2300" spc="-20"/>
              <a:t> </a:t>
            </a:r>
            <a:r>
              <a:rPr dirty="0" sz="2300"/>
              <a:t>unique,</a:t>
            </a:r>
            <a:r>
              <a:rPr dirty="0" sz="2300" spc="-5"/>
              <a:t> </a:t>
            </a:r>
            <a:r>
              <a:rPr dirty="0" sz="2300"/>
              <a:t>next-</a:t>
            </a:r>
            <a:r>
              <a:rPr dirty="0" sz="2300" spc="-10"/>
              <a:t>generation, </a:t>
            </a:r>
            <a:r>
              <a:rPr dirty="0" sz="2300"/>
              <a:t>blockchain</a:t>
            </a:r>
            <a:r>
              <a:rPr dirty="0" sz="2300" spc="-30"/>
              <a:t> </a:t>
            </a:r>
            <a:r>
              <a:rPr dirty="0" sz="2300"/>
              <a:t>technology</a:t>
            </a:r>
            <a:r>
              <a:rPr dirty="0" sz="2300" spc="-30"/>
              <a:t> </a:t>
            </a:r>
            <a:r>
              <a:rPr dirty="0" sz="2300"/>
              <a:t>created</a:t>
            </a:r>
            <a:r>
              <a:rPr dirty="0" sz="2300" spc="-30"/>
              <a:t> </a:t>
            </a:r>
            <a:r>
              <a:rPr dirty="0" sz="2300" spc="-25"/>
              <a:t>to:</a:t>
            </a:r>
            <a:endParaRPr sz="2300"/>
          </a:p>
        </p:txBody>
      </p:sp>
      <p:sp>
        <p:nvSpPr>
          <p:cNvPr id="6" name="object 6" descr=""/>
          <p:cNvSpPr/>
          <p:nvPr/>
        </p:nvSpPr>
        <p:spPr>
          <a:xfrm>
            <a:off x="4353305" y="2586989"/>
            <a:ext cx="868044" cy="0"/>
          </a:xfrm>
          <a:custGeom>
            <a:avLst/>
            <a:gdLst/>
            <a:ahLst/>
            <a:cxnLst/>
            <a:rect l="l" t="t" r="r" b="b"/>
            <a:pathLst>
              <a:path w="868045" h="0">
                <a:moveTo>
                  <a:pt x="0" y="0"/>
                </a:moveTo>
                <a:lnTo>
                  <a:pt x="867918" y="0"/>
                </a:lnTo>
              </a:path>
            </a:pathLst>
          </a:custGeom>
          <a:ln w="28816">
            <a:solidFill>
              <a:srgbClr val="626F52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7056" y="1136904"/>
            <a:ext cx="7980045" cy="5396230"/>
            <a:chOff x="67056" y="1136904"/>
            <a:chExt cx="7980045" cy="53962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56" y="1136904"/>
              <a:ext cx="7979664" cy="515797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136904" y="2951225"/>
              <a:ext cx="229870" cy="3199130"/>
            </a:xfrm>
            <a:custGeom>
              <a:avLst/>
              <a:gdLst/>
              <a:ahLst/>
              <a:cxnLst/>
              <a:rect l="l" t="t" r="r" b="b"/>
              <a:pathLst>
                <a:path w="229869" h="3199129">
                  <a:moveTo>
                    <a:pt x="62484" y="452628"/>
                  </a:moveTo>
                  <a:lnTo>
                    <a:pt x="60058" y="440677"/>
                  </a:lnTo>
                  <a:lnTo>
                    <a:pt x="53428" y="430720"/>
                  </a:lnTo>
                  <a:lnTo>
                    <a:pt x="43510" y="423913"/>
                  </a:lnTo>
                  <a:lnTo>
                    <a:pt x="36576" y="422490"/>
                  </a:lnTo>
                  <a:lnTo>
                    <a:pt x="36576" y="0"/>
                  </a:lnTo>
                  <a:lnTo>
                    <a:pt x="25908" y="0"/>
                  </a:lnTo>
                  <a:lnTo>
                    <a:pt x="25908" y="422490"/>
                  </a:lnTo>
                  <a:lnTo>
                    <a:pt x="18961" y="423913"/>
                  </a:lnTo>
                  <a:lnTo>
                    <a:pt x="9042" y="430720"/>
                  </a:lnTo>
                  <a:lnTo>
                    <a:pt x="2413" y="440677"/>
                  </a:lnTo>
                  <a:lnTo>
                    <a:pt x="0" y="452628"/>
                  </a:lnTo>
                  <a:lnTo>
                    <a:pt x="2413" y="465023"/>
                  </a:lnTo>
                  <a:lnTo>
                    <a:pt x="9042" y="475208"/>
                  </a:lnTo>
                  <a:lnTo>
                    <a:pt x="18961" y="482104"/>
                  </a:lnTo>
                  <a:lnTo>
                    <a:pt x="25908" y="483539"/>
                  </a:lnTo>
                  <a:lnTo>
                    <a:pt x="31242" y="484632"/>
                  </a:lnTo>
                  <a:lnTo>
                    <a:pt x="36576" y="483539"/>
                  </a:lnTo>
                  <a:lnTo>
                    <a:pt x="43510" y="482104"/>
                  </a:lnTo>
                  <a:lnTo>
                    <a:pt x="53428" y="475208"/>
                  </a:lnTo>
                  <a:lnTo>
                    <a:pt x="60058" y="465023"/>
                  </a:lnTo>
                  <a:lnTo>
                    <a:pt x="62484" y="452628"/>
                  </a:lnTo>
                  <a:close/>
                </a:path>
                <a:path w="229869" h="3199129">
                  <a:moveTo>
                    <a:pt x="229362" y="3167634"/>
                  </a:moveTo>
                  <a:lnTo>
                    <a:pt x="226822" y="3155226"/>
                  </a:lnTo>
                  <a:lnTo>
                    <a:pt x="219925" y="3145002"/>
                  </a:lnTo>
                  <a:lnTo>
                    <a:pt x="210070" y="3138170"/>
                  </a:lnTo>
                  <a:lnTo>
                    <a:pt x="202780" y="3136633"/>
                  </a:lnTo>
                  <a:lnTo>
                    <a:pt x="204216" y="2651760"/>
                  </a:lnTo>
                  <a:lnTo>
                    <a:pt x="193548" y="2650998"/>
                  </a:lnTo>
                  <a:lnTo>
                    <a:pt x="192824" y="3136722"/>
                  </a:lnTo>
                  <a:lnTo>
                    <a:pt x="192786" y="3167634"/>
                  </a:lnTo>
                  <a:lnTo>
                    <a:pt x="192786" y="3136735"/>
                  </a:lnTo>
                  <a:lnTo>
                    <a:pt x="185724" y="3138170"/>
                  </a:lnTo>
                  <a:lnTo>
                    <a:pt x="175450" y="3145205"/>
                  </a:lnTo>
                  <a:lnTo>
                    <a:pt x="168630" y="3155302"/>
                  </a:lnTo>
                  <a:lnTo>
                    <a:pt x="166116" y="3167634"/>
                  </a:lnTo>
                  <a:lnTo>
                    <a:pt x="168630" y="3179597"/>
                  </a:lnTo>
                  <a:lnTo>
                    <a:pt x="175450" y="3189541"/>
                  </a:lnTo>
                  <a:lnTo>
                    <a:pt x="185394" y="3196361"/>
                  </a:lnTo>
                  <a:lnTo>
                    <a:pt x="192786" y="3197910"/>
                  </a:lnTo>
                  <a:lnTo>
                    <a:pt x="197358" y="3198876"/>
                  </a:lnTo>
                  <a:lnTo>
                    <a:pt x="202692" y="3197847"/>
                  </a:lnTo>
                  <a:lnTo>
                    <a:pt x="209740" y="3196463"/>
                  </a:lnTo>
                  <a:lnTo>
                    <a:pt x="219925" y="3189833"/>
                  </a:lnTo>
                  <a:lnTo>
                    <a:pt x="226822" y="3179915"/>
                  </a:lnTo>
                  <a:lnTo>
                    <a:pt x="229362" y="3167634"/>
                  </a:lnTo>
                  <a:close/>
                </a:path>
              </a:pathLst>
            </a:custGeom>
            <a:solidFill>
              <a:srgbClr val="FC7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79753" y="6140957"/>
              <a:ext cx="62865" cy="391795"/>
            </a:xfrm>
            <a:custGeom>
              <a:avLst/>
              <a:gdLst/>
              <a:ahLst/>
              <a:cxnLst/>
              <a:rect l="l" t="t" r="r" b="b"/>
              <a:pathLst>
                <a:path w="62865" h="391795">
                  <a:moveTo>
                    <a:pt x="62483" y="360426"/>
                  </a:moveTo>
                  <a:lnTo>
                    <a:pt x="60067" y="348031"/>
                  </a:lnTo>
                  <a:lnTo>
                    <a:pt x="53435" y="337851"/>
                  </a:lnTo>
                  <a:lnTo>
                    <a:pt x="43517" y="330958"/>
                  </a:lnTo>
                  <a:lnTo>
                    <a:pt x="31241" y="328422"/>
                  </a:lnTo>
                  <a:lnTo>
                    <a:pt x="18966" y="330958"/>
                  </a:lnTo>
                  <a:lnTo>
                    <a:pt x="9048" y="337851"/>
                  </a:lnTo>
                  <a:lnTo>
                    <a:pt x="2416" y="348031"/>
                  </a:lnTo>
                  <a:lnTo>
                    <a:pt x="0" y="360426"/>
                  </a:lnTo>
                  <a:lnTo>
                    <a:pt x="2416" y="372379"/>
                  </a:lnTo>
                  <a:lnTo>
                    <a:pt x="9048" y="382333"/>
                  </a:lnTo>
                  <a:lnTo>
                    <a:pt x="18966" y="389143"/>
                  </a:lnTo>
                  <a:lnTo>
                    <a:pt x="25907" y="390571"/>
                  </a:lnTo>
                  <a:lnTo>
                    <a:pt x="25907" y="360426"/>
                  </a:lnTo>
                  <a:lnTo>
                    <a:pt x="36575" y="360426"/>
                  </a:lnTo>
                  <a:lnTo>
                    <a:pt x="36575" y="390571"/>
                  </a:lnTo>
                  <a:lnTo>
                    <a:pt x="43517" y="389143"/>
                  </a:lnTo>
                  <a:lnTo>
                    <a:pt x="53435" y="382333"/>
                  </a:lnTo>
                  <a:lnTo>
                    <a:pt x="60067" y="372379"/>
                  </a:lnTo>
                  <a:lnTo>
                    <a:pt x="62483" y="360426"/>
                  </a:lnTo>
                  <a:close/>
                </a:path>
                <a:path w="62865" h="391795">
                  <a:moveTo>
                    <a:pt x="37337" y="0"/>
                  </a:moveTo>
                  <a:lnTo>
                    <a:pt x="26669" y="0"/>
                  </a:lnTo>
                  <a:lnTo>
                    <a:pt x="25907" y="360426"/>
                  </a:lnTo>
                  <a:lnTo>
                    <a:pt x="25907" y="329523"/>
                  </a:lnTo>
                  <a:lnTo>
                    <a:pt x="31241" y="328422"/>
                  </a:lnTo>
                  <a:lnTo>
                    <a:pt x="36575" y="329523"/>
                  </a:lnTo>
                  <a:lnTo>
                    <a:pt x="36575" y="360425"/>
                  </a:lnTo>
                  <a:lnTo>
                    <a:pt x="37337" y="0"/>
                  </a:lnTo>
                  <a:close/>
                </a:path>
                <a:path w="62865" h="391795">
                  <a:moveTo>
                    <a:pt x="36575" y="390571"/>
                  </a:moveTo>
                  <a:lnTo>
                    <a:pt x="36575" y="360426"/>
                  </a:lnTo>
                  <a:lnTo>
                    <a:pt x="25907" y="360426"/>
                  </a:lnTo>
                  <a:lnTo>
                    <a:pt x="25907" y="390571"/>
                  </a:lnTo>
                  <a:lnTo>
                    <a:pt x="31241" y="391668"/>
                  </a:lnTo>
                  <a:lnTo>
                    <a:pt x="36575" y="390571"/>
                  </a:lnTo>
                  <a:close/>
                </a:path>
              </a:pathLst>
            </a:custGeom>
            <a:solidFill>
              <a:srgbClr val="3D7AB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8378952" y="4853940"/>
            <a:ext cx="63500" cy="199390"/>
          </a:xfrm>
          <a:custGeom>
            <a:avLst/>
            <a:gdLst/>
            <a:ahLst/>
            <a:cxnLst/>
            <a:rect l="l" t="t" r="r" b="b"/>
            <a:pathLst>
              <a:path w="63500" h="199389">
                <a:moveTo>
                  <a:pt x="36576" y="197912"/>
                </a:moveTo>
                <a:lnTo>
                  <a:pt x="36576" y="167640"/>
                </a:lnTo>
                <a:lnTo>
                  <a:pt x="26670" y="167640"/>
                </a:lnTo>
                <a:lnTo>
                  <a:pt x="26529" y="136635"/>
                </a:lnTo>
                <a:lnTo>
                  <a:pt x="19609" y="138103"/>
                </a:lnTo>
                <a:lnTo>
                  <a:pt x="19288" y="138172"/>
                </a:lnTo>
                <a:lnTo>
                  <a:pt x="9334" y="145065"/>
                </a:lnTo>
                <a:lnTo>
                  <a:pt x="2524" y="155245"/>
                </a:lnTo>
                <a:lnTo>
                  <a:pt x="0" y="167640"/>
                </a:lnTo>
                <a:lnTo>
                  <a:pt x="2524" y="179857"/>
                </a:lnTo>
                <a:lnTo>
                  <a:pt x="9334" y="189696"/>
                </a:lnTo>
                <a:lnTo>
                  <a:pt x="19609" y="196465"/>
                </a:lnTo>
                <a:lnTo>
                  <a:pt x="32004" y="198882"/>
                </a:lnTo>
                <a:lnTo>
                  <a:pt x="36435" y="197941"/>
                </a:lnTo>
                <a:lnTo>
                  <a:pt x="36576" y="197912"/>
                </a:lnTo>
                <a:close/>
              </a:path>
              <a:path w="63500" h="199389">
                <a:moveTo>
                  <a:pt x="36435" y="136693"/>
                </a:moveTo>
                <a:lnTo>
                  <a:pt x="35814" y="0"/>
                </a:lnTo>
                <a:lnTo>
                  <a:pt x="25908" y="0"/>
                </a:lnTo>
                <a:lnTo>
                  <a:pt x="26529" y="136635"/>
                </a:lnTo>
                <a:lnTo>
                  <a:pt x="31242" y="135636"/>
                </a:lnTo>
                <a:lnTo>
                  <a:pt x="35814" y="136567"/>
                </a:lnTo>
                <a:lnTo>
                  <a:pt x="36435" y="136693"/>
                </a:lnTo>
                <a:close/>
              </a:path>
              <a:path w="63500" h="199389">
                <a:moveTo>
                  <a:pt x="36576" y="167640"/>
                </a:moveTo>
                <a:lnTo>
                  <a:pt x="36435" y="136693"/>
                </a:lnTo>
                <a:lnTo>
                  <a:pt x="31242" y="135636"/>
                </a:lnTo>
                <a:lnTo>
                  <a:pt x="26670" y="136605"/>
                </a:lnTo>
                <a:lnTo>
                  <a:pt x="26529" y="136635"/>
                </a:lnTo>
                <a:lnTo>
                  <a:pt x="26670" y="167640"/>
                </a:lnTo>
                <a:lnTo>
                  <a:pt x="36576" y="167640"/>
                </a:lnTo>
                <a:close/>
              </a:path>
              <a:path w="63500" h="199389">
                <a:moveTo>
                  <a:pt x="63246" y="166878"/>
                </a:moveTo>
                <a:lnTo>
                  <a:pt x="60709" y="154924"/>
                </a:lnTo>
                <a:lnTo>
                  <a:pt x="53816" y="144970"/>
                </a:lnTo>
                <a:lnTo>
                  <a:pt x="43636" y="138160"/>
                </a:lnTo>
                <a:lnTo>
                  <a:pt x="36576" y="136722"/>
                </a:lnTo>
                <a:lnTo>
                  <a:pt x="36435" y="136693"/>
                </a:lnTo>
                <a:lnTo>
                  <a:pt x="36576" y="197912"/>
                </a:lnTo>
                <a:lnTo>
                  <a:pt x="43636" y="196414"/>
                </a:lnTo>
                <a:lnTo>
                  <a:pt x="43957" y="196345"/>
                </a:lnTo>
                <a:lnTo>
                  <a:pt x="53816" y="189518"/>
                </a:lnTo>
                <a:lnTo>
                  <a:pt x="60709" y="179290"/>
                </a:lnTo>
                <a:lnTo>
                  <a:pt x="63246" y="166878"/>
                </a:lnTo>
                <a:close/>
              </a:path>
            </a:pathLst>
          </a:custGeom>
          <a:solidFill>
            <a:srgbClr val="AB274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48" y="4008882"/>
            <a:ext cx="1596389" cy="16002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74230" y="2388108"/>
            <a:ext cx="2468879" cy="246887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07055" y="1588262"/>
            <a:ext cx="4765675" cy="51054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2595"/>
              </a:lnSpc>
              <a:spcBef>
                <a:spcPts val="110"/>
              </a:spcBef>
            </a:pPr>
            <a:r>
              <a:rPr dirty="0" sz="2300"/>
              <a:t>Google</a:t>
            </a:r>
            <a:r>
              <a:rPr dirty="0" sz="2300" spc="-30"/>
              <a:t> </a:t>
            </a:r>
            <a:r>
              <a:rPr dirty="0" sz="2300"/>
              <a:t>Analytics</a:t>
            </a:r>
            <a:r>
              <a:rPr dirty="0" sz="2300" spc="-30"/>
              <a:t> </a:t>
            </a:r>
            <a:r>
              <a:rPr dirty="0" sz="2300"/>
              <a:t>NFT</a:t>
            </a:r>
            <a:r>
              <a:rPr dirty="0" sz="2300" spc="-20"/>
              <a:t> </a:t>
            </a:r>
            <a:r>
              <a:rPr dirty="0" sz="2300"/>
              <a:t>Trading</a:t>
            </a:r>
            <a:r>
              <a:rPr dirty="0" sz="2300" spc="-10"/>
              <a:t> Cards</a:t>
            </a:r>
            <a:endParaRPr sz="2300"/>
          </a:p>
          <a:p>
            <a:pPr algn="ctr" marR="421005">
              <a:lnSpc>
                <a:spcPts val="1215"/>
              </a:lnSpc>
            </a:pPr>
            <a:r>
              <a:rPr dirty="0" sz="1150" b="1">
                <a:latin typeface="Georgia"/>
                <a:cs typeface="Georgia"/>
              </a:rPr>
              <a:t>14</a:t>
            </a:r>
            <a:r>
              <a:rPr dirty="0" sz="1150" spc="-10" b="1">
                <a:latin typeface="Georgia"/>
                <a:cs typeface="Georgia"/>
              </a:rPr>
              <a:t> </a:t>
            </a:r>
            <a:r>
              <a:rPr dirty="0" sz="1150" spc="-25" b="1">
                <a:latin typeface="Georgia"/>
                <a:cs typeface="Georgia"/>
              </a:rPr>
              <a:t>day</a:t>
            </a:r>
            <a:endParaRPr sz="11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08196" y="2302256"/>
            <a:ext cx="11874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510283" y="2194560"/>
            <a:ext cx="2203450" cy="454659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22555" rIns="0" bIns="0" rtlCol="0" vert="horz">
            <a:spAutoFit/>
          </a:bodyPr>
          <a:lstStyle/>
          <a:p>
            <a:pPr marL="110489">
              <a:lnSpc>
                <a:spcPct val="100000"/>
              </a:lnSpc>
              <a:spcBef>
                <a:spcPts val="965"/>
              </a:spcBef>
            </a:pPr>
            <a:r>
              <a:rPr dirty="0" sz="1300" spc="200">
                <a:solidFill>
                  <a:srgbClr val="626F51"/>
                </a:solidFill>
                <a:latin typeface="Georgia"/>
                <a:cs typeface="Georgia"/>
              </a:rPr>
              <a:t>Funds</a:t>
            </a:r>
            <a:r>
              <a:rPr dirty="0" sz="1300" spc="120">
                <a:solidFill>
                  <a:srgbClr val="626F51"/>
                </a:solidFill>
                <a:latin typeface="Georgia"/>
                <a:cs typeface="Georgia"/>
              </a:rPr>
              <a:t>  </a:t>
            </a:r>
            <a:r>
              <a:rPr dirty="0" sz="1300" spc="225">
                <a:solidFill>
                  <a:srgbClr val="626F51"/>
                </a:solidFill>
                <a:latin typeface="Georgia"/>
                <a:cs typeface="Georgia"/>
              </a:rPr>
              <a:t>Distributio</a:t>
            </a:r>
            <a:r>
              <a:rPr dirty="0" sz="1300" spc="-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 spc="-50">
                <a:solidFill>
                  <a:srgbClr val="626F51"/>
                </a:solidFill>
                <a:latin typeface="Georgia"/>
                <a:cs typeface="Georgia"/>
              </a:rPr>
              <a:t>n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704848" y="2760980"/>
            <a:ext cx="2002155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First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Distribution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of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$100,000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713226" y="3815334"/>
            <a:ext cx="941069" cy="453390"/>
          </a:xfrm>
          <a:custGeom>
            <a:avLst/>
            <a:gdLst/>
            <a:ahLst/>
            <a:cxnLst/>
            <a:rect l="l" t="t" r="r" b="b"/>
            <a:pathLst>
              <a:path w="941070" h="453389">
                <a:moveTo>
                  <a:pt x="941069" y="226313"/>
                </a:moveTo>
                <a:lnTo>
                  <a:pt x="793242" y="119633"/>
                </a:lnTo>
                <a:lnTo>
                  <a:pt x="793242" y="0"/>
                </a:lnTo>
                <a:lnTo>
                  <a:pt x="0" y="0"/>
                </a:lnTo>
                <a:lnTo>
                  <a:pt x="0" y="453390"/>
                </a:lnTo>
                <a:lnTo>
                  <a:pt x="793242" y="453389"/>
                </a:lnTo>
                <a:lnTo>
                  <a:pt x="793242" y="333755"/>
                </a:lnTo>
                <a:lnTo>
                  <a:pt x="941069" y="226313"/>
                </a:lnTo>
                <a:close/>
              </a:path>
            </a:pathLst>
          </a:custGeom>
          <a:solidFill>
            <a:srgbClr val="3D7A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4108958" y="3923029"/>
            <a:ext cx="11811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-50">
                <a:solidFill>
                  <a:srgbClr val="FFFFFF"/>
                </a:solidFill>
                <a:latin typeface="Georgia"/>
                <a:cs typeface="Georgia"/>
              </a:rPr>
              <a:t>3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10283" y="3815334"/>
            <a:ext cx="2203450" cy="45339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225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65"/>
              </a:spcBef>
            </a:pPr>
            <a:r>
              <a:rPr dirty="0" sz="1300" spc="190">
                <a:solidFill>
                  <a:srgbClr val="626F51"/>
                </a:solidFill>
                <a:latin typeface="Georgia"/>
                <a:cs typeface="Georgia"/>
              </a:rPr>
              <a:t>Week2 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499869" y="4325366"/>
            <a:ext cx="1880235" cy="5543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Develop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smart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contract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for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splitting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sales.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Add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video capability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671570" y="4855717"/>
            <a:ext cx="5651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-50">
                <a:latin typeface="Georgia"/>
                <a:cs typeface="Georgia"/>
              </a:rPr>
              <a:t>.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5397246" y="2787395"/>
            <a:ext cx="941069" cy="453390"/>
          </a:xfrm>
          <a:custGeom>
            <a:avLst/>
            <a:gdLst/>
            <a:ahLst/>
            <a:cxnLst/>
            <a:rect l="l" t="t" r="r" b="b"/>
            <a:pathLst>
              <a:path w="941070" h="453389">
                <a:moveTo>
                  <a:pt x="941069" y="453389"/>
                </a:moveTo>
                <a:lnTo>
                  <a:pt x="941069" y="0"/>
                </a:lnTo>
                <a:lnTo>
                  <a:pt x="147827" y="0"/>
                </a:lnTo>
                <a:lnTo>
                  <a:pt x="147827" y="119634"/>
                </a:lnTo>
                <a:lnTo>
                  <a:pt x="0" y="226314"/>
                </a:lnTo>
                <a:lnTo>
                  <a:pt x="147827" y="333756"/>
                </a:lnTo>
                <a:lnTo>
                  <a:pt x="147827" y="453390"/>
                </a:lnTo>
                <a:lnTo>
                  <a:pt x="941069" y="453389"/>
                </a:lnTo>
                <a:close/>
              </a:path>
            </a:pathLst>
          </a:custGeom>
          <a:solidFill>
            <a:srgbClr val="FC7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6125209" y="2895092"/>
            <a:ext cx="11874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338315" y="2787395"/>
            <a:ext cx="2203450" cy="45339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22555" rIns="0" bIns="0" rtlCol="0" vert="horz">
            <a:spAutoFit/>
          </a:bodyPr>
          <a:lstStyle/>
          <a:p>
            <a:pPr algn="ctr" marR="26034">
              <a:lnSpc>
                <a:spcPct val="100000"/>
              </a:lnSpc>
              <a:spcBef>
                <a:spcPts val="965"/>
              </a:spcBef>
            </a:pPr>
            <a:r>
              <a:rPr dirty="0" sz="1300" spc="190">
                <a:solidFill>
                  <a:srgbClr val="626F51"/>
                </a:solidFill>
                <a:latin typeface="Georgia"/>
                <a:cs typeface="Georgia"/>
              </a:rPr>
              <a:t>Week</a:t>
            </a:r>
            <a:r>
              <a:rPr dirty="0" sz="1300" spc="100">
                <a:solidFill>
                  <a:srgbClr val="626F51"/>
                </a:solidFill>
                <a:latin typeface="Georgia"/>
                <a:cs typeface="Georgia"/>
              </a:rPr>
              <a:t>  </a:t>
            </a:r>
            <a:r>
              <a:rPr dirty="0" sz="1300" spc="-50">
                <a:solidFill>
                  <a:srgbClr val="626F51"/>
                </a:solidFill>
                <a:latin typeface="Georgia"/>
                <a:cs typeface="Georgia"/>
              </a:rPr>
              <a:t>1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393534" y="3276854"/>
            <a:ext cx="2165985" cy="1258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L="215265" marR="5080" indent="-132715">
              <a:lnSpc>
                <a:spcPct val="100000"/>
              </a:lnSpc>
              <a:spcBef>
                <a:spcPts val="105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Add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test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server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for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development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testing.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Assign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start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the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coding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for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Artificial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Intelligence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(AI),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Video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cards,</a:t>
            </a:r>
            <a:endParaRPr sz="1150">
              <a:latin typeface="Georgia"/>
              <a:cs typeface="Georgia"/>
            </a:endParaRPr>
          </a:p>
          <a:p>
            <a:pPr algn="r" marL="100330" marR="5080" indent="-88265">
              <a:lnSpc>
                <a:spcPct val="100000"/>
              </a:lnSpc>
              <a:spcBef>
                <a:spcPts val="25"/>
              </a:spcBef>
            </a:pP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Multi-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card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uploads,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Selling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cards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in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packs,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Ability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to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comment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on</a:t>
            </a:r>
            <a:endParaRPr sz="1150">
              <a:latin typeface="Georgia"/>
              <a:cs typeface="Georgia"/>
            </a:endParaRPr>
          </a:p>
          <a:p>
            <a:pPr algn="r" marR="5080">
              <a:lnSpc>
                <a:spcPct val="100000"/>
              </a:lnSpc>
              <a:spcBef>
                <a:spcPts val="15"/>
              </a:spcBef>
            </a:pP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cards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5397246" y="4625340"/>
            <a:ext cx="941069" cy="454659"/>
          </a:xfrm>
          <a:custGeom>
            <a:avLst/>
            <a:gdLst/>
            <a:ahLst/>
            <a:cxnLst/>
            <a:rect l="l" t="t" r="r" b="b"/>
            <a:pathLst>
              <a:path w="941070" h="454660">
                <a:moveTo>
                  <a:pt x="941069" y="454151"/>
                </a:moveTo>
                <a:lnTo>
                  <a:pt x="941069" y="0"/>
                </a:lnTo>
                <a:lnTo>
                  <a:pt x="147827" y="0"/>
                </a:lnTo>
                <a:lnTo>
                  <a:pt x="147827" y="119634"/>
                </a:lnTo>
                <a:lnTo>
                  <a:pt x="0" y="227076"/>
                </a:lnTo>
                <a:lnTo>
                  <a:pt x="147827" y="333756"/>
                </a:lnTo>
                <a:lnTo>
                  <a:pt x="147827" y="454152"/>
                </a:lnTo>
                <a:lnTo>
                  <a:pt x="941069" y="454151"/>
                </a:lnTo>
                <a:close/>
              </a:path>
            </a:pathLst>
          </a:custGeom>
          <a:solidFill>
            <a:srgbClr val="AB28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6123685" y="4733035"/>
            <a:ext cx="12065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-50">
                <a:solidFill>
                  <a:srgbClr val="FFFFFF"/>
                </a:solidFill>
                <a:latin typeface="Georgia"/>
                <a:cs typeface="Georgia"/>
              </a:rPr>
              <a:t>4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338315" y="4625340"/>
            <a:ext cx="2203450" cy="454659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22555" rIns="0" bIns="0" rtlCol="0" vert="horz">
            <a:spAutoFit/>
          </a:bodyPr>
          <a:lstStyle/>
          <a:p>
            <a:pPr marL="730250">
              <a:lnSpc>
                <a:spcPct val="100000"/>
              </a:lnSpc>
              <a:spcBef>
                <a:spcPts val="965"/>
              </a:spcBef>
            </a:pPr>
            <a:r>
              <a:rPr dirty="0" sz="1300" spc="190">
                <a:solidFill>
                  <a:srgbClr val="626F51"/>
                </a:solidFill>
                <a:latin typeface="Georgia"/>
                <a:cs typeface="Georgia"/>
              </a:rPr>
              <a:t>Week</a:t>
            </a:r>
            <a:r>
              <a:rPr dirty="0" sz="1300" spc="100">
                <a:solidFill>
                  <a:srgbClr val="626F51"/>
                </a:solidFill>
                <a:latin typeface="Georgia"/>
                <a:cs typeface="Georgia"/>
              </a:rPr>
              <a:t>  </a:t>
            </a:r>
            <a:r>
              <a:rPr dirty="0" sz="1300" spc="-50">
                <a:solidFill>
                  <a:srgbClr val="626F51"/>
                </a:solidFill>
                <a:latin typeface="Georgia"/>
                <a:cs typeface="Georgia"/>
              </a:rPr>
              <a:t>4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385876" y="5114798"/>
            <a:ext cx="2175510" cy="730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L="12700" marR="5080" indent="194945">
              <a:lnSpc>
                <a:spcPct val="100000"/>
              </a:lnSpc>
              <a:spcBef>
                <a:spcPts val="105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Finish/test</a:t>
            </a:r>
            <a:r>
              <a:rPr dirty="0" sz="1150" spc="26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smart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contract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for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splitting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sales.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Add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video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capability.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Hire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P/T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Social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Media</a:t>
            </a:r>
            <a:endParaRPr sz="1150">
              <a:latin typeface="Georgia"/>
              <a:cs typeface="Georgia"/>
            </a:endParaRPr>
          </a:p>
          <a:p>
            <a:pPr algn="r" marR="5080">
              <a:lnSpc>
                <a:spcPct val="100000"/>
              </a:lnSpc>
              <a:spcBef>
                <a:spcPts val="20"/>
              </a:spcBef>
            </a:pP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person</a:t>
            </a:r>
            <a:endParaRPr sz="1150">
              <a:latin typeface="Georgia"/>
              <a:cs typeface="Georgia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4981194" y="4907375"/>
            <a:ext cx="119380" cy="1808480"/>
            <a:chOff x="4981194" y="4907375"/>
            <a:chExt cx="119380" cy="1808480"/>
          </a:xfrm>
        </p:grpSpPr>
        <p:sp>
          <p:nvSpPr>
            <p:cNvPr id="19" name="object 19" descr=""/>
            <p:cNvSpPr/>
            <p:nvPr/>
          </p:nvSpPr>
          <p:spPr>
            <a:xfrm>
              <a:off x="5025390" y="4912614"/>
              <a:ext cx="15240" cy="1241425"/>
            </a:xfrm>
            <a:custGeom>
              <a:avLst/>
              <a:gdLst/>
              <a:ahLst/>
              <a:cxnLst/>
              <a:rect l="l" t="t" r="r" b="b"/>
              <a:pathLst>
                <a:path w="15239" h="1241425">
                  <a:moveTo>
                    <a:pt x="0" y="0"/>
                  </a:moveTo>
                  <a:lnTo>
                    <a:pt x="15240" y="1241298"/>
                  </a:lnTo>
                </a:path>
              </a:pathLst>
            </a:custGeom>
            <a:ln w="10477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1194" y="5618988"/>
              <a:ext cx="118872" cy="118872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5036153" y="6060947"/>
              <a:ext cx="10795" cy="654685"/>
            </a:xfrm>
            <a:custGeom>
              <a:avLst/>
              <a:gdLst/>
              <a:ahLst/>
              <a:cxnLst/>
              <a:rect l="l" t="t" r="r" b="b"/>
              <a:pathLst>
                <a:path w="10795" h="654684">
                  <a:moveTo>
                    <a:pt x="10477" y="654557"/>
                  </a:moveTo>
                  <a:lnTo>
                    <a:pt x="10477" y="0"/>
                  </a:lnTo>
                  <a:lnTo>
                    <a:pt x="0" y="0"/>
                  </a:lnTo>
                  <a:lnTo>
                    <a:pt x="0" y="654557"/>
                  </a:lnTo>
                  <a:lnTo>
                    <a:pt x="10477" y="654557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/>
          <p:nvPr/>
        </p:nvSpPr>
        <p:spPr>
          <a:xfrm>
            <a:off x="4793741" y="1783842"/>
            <a:ext cx="494030" cy="0"/>
          </a:xfrm>
          <a:custGeom>
            <a:avLst/>
            <a:gdLst/>
            <a:ahLst/>
            <a:cxnLst/>
            <a:rect l="l" t="t" r="r" b="b"/>
            <a:pathLst>
              <a:path w="494029" h="0">
                <a:moveTo>
                  <a:pt x="0" y="0"/>
                </a:moveTo>
                <a:lnTo>
                  <a:pt x="493776" y="0"/>
                </a:lnTo>
              </a:path>
            </a:pathLst>
          </a:custGeom>
          <a:ln w="31432">
            <a:solidFill>
              <a:srgbClr val="626F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237229" y="1331468"/>
            <a:ext cx="3605529" cy="3778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190750" algn="l"/>
              </a:tabLst>
            </a:pPr>
            <a:r>
              <a:rPr dirty="0" sz="2300" spc="210"/>
              <a:t>Development</a:t>
            </a:r>
            <a:r>
              <a:rPr dirty="0" sz="2300"/>
              <a:t>	</a:t>
            </a:r>
            <a:r>
              <a:rPr dirty="0" sz="2300" spc="200"/>
              <a:t>Timeline </a:t>
            </a:r>
            <a:endParaRPr sz="2300"/>
          </a:p>
        </p:txBody>
      </p:sp>
      <p:sp>
        <p:nvSpPr>
          <p:cNvPr id="24" name="object 24" descr=""/>
          <p:cNvSpPr/>
          <p:nvPr/>
        </p:nvSpPr>
        <p:spPr>
          <a:xfrm>
            <a:off x="3720846" y="5430773"/>
            <a:ext cx="940435" cy="454659"/>
          </a:xfrm>
          <a:custGeom>
            <a:avLst/>
            <a:gdLst/>
            <a:ahLst/>
            <a:cxnLst/>
            <a:rect l="l" t="t" r="r" b="b"/>
            <a:pathLst>
              <a:path w="940435" h="454660">
                <a:moveTo>
                  <a:pt x="940308" y="227075"/>
                </a:moveTo>
                <a:lnTo>
                  <a:pt x="793242" y="120395"/>
                </a:lnTo>
                <a:lnTo>
                  <a:pt x="793242" y="0"/>
                </a:lnTo>
                <a:lnTo>
                  <a:pt x="0" y="0"/>
                </a:lnTo>
                <a:lnTo>
                  <a:pt x="0" y="454152"/>
                </a:lnTo>
                <a:lnTo>
                  <a:pt x="793242" y="454151"/>
                </a:lnTo>
                <a:lnTo>
                  <a:pt x="793242" y="334517"/>
                </a:lnTo>
                <a:lnTo>
                  <a:pt x="940308" y="227075"/>
                </a:lnTo>
                <a:close/>
              </a:path>
            </a:pathLst>
          </a:custGeom>
          <a:solidFill>
            <a:srgbClr val="FC7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4117340" y="5539232"/>
            <a:ext cx="11430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-50">
                <a:solidFill>
                  <a:srgbClr val="FFFFFF"/>
                </a:solidFill>
                <a:latin typeface="Georgia"/>
                <a:cs typeface="Georgia"/>
              </a:rPr>
              <a:t>5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517141" y="5430773"/>
            <a:ext cx="2204085" cy="454659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23825" rIns="0" bIns="0" rtlCol="0" vert="horz">
            <a:spAutoFit/>
          </a:bodyPr>
          <a:lstStyle/>
          <a:p>
            <a:pPr algn="ctr" marR="23495">
              <a:lnSpc>
                <a:spcPct val="100000"/>
              </a:lnSpc>
              <a:spcBef>
                <a:spcPts val="975"/>
              </a:spcBef>
            </a:pPr>
            <a:r>
              <a:rPr dirty="0" sz="1300" spc="190">
                <a:solidFill>
                  <a:srgbClr val="626F51"/>
                </a:solidFill>
                <a:latin typeface="Georgia"/>
                <a:cs typeface="Georgia"/>
              </a:rPr>
              <a:t>Week</a:t>
            </a:r>
            <a:r>
              <a:rPr dirty="0" sz="1300" spc="100">
                <a:solidFill>
                  <a:srgbClr val="626F51"/>
                </a:solidFill>
                <a:latin typeface="Georgia"/>
                <a:cs typeface="Georgia"/>
              </a:rPr>
              <a:t>  </a:t>
            </a:r>
            <a:r>
              <a:rPr dirty="0" sz="1300" spc="-50">
                <a:solidFill>
                  <a:srgbClr val="626F51"/>
                </a:solidFill>
                <a:latin typeface="Georgia"/>
                <a:cs typeface="Georgia"/>
              </a:rPr>
              <a:t>5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504441" y="5940805"/>
            <a:ext cx="2125345" cy="3784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Assign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other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smart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contracts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that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need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to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be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created</a:t>
            </a:r>
            <a:endParaRPr sz="11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965953" y="2122932"/>
            <a:ext cx="120014" cy="931544"/>
            <a:chOff x="4965953" y="2122932"/>
            <a:chExt cx="120014" cy="931544"/>
          </a:xfrm>
        </p:grpSpPr>
        <p:sp>
          <p:nvSpPr>
            <p:cNvPr id="3" name="object 3" descr=""/>
            <p:cNvSpPr/>
            <p:nvPr/>
          </p:nvSpPr>
          <p:spPr>
            <a:xfrm>
              <a:off x="5025389" y="2242566"/>
              <a:ext cx="0" cy="692150"/>
            </a:xfrm>
            <a:custGeom>
              <a:avLst/>
              <a:gdLst/>
              <a:ahLst/>
              <a:cxnLst/>
              <a:rect l="l" t="t" r="r" b="b"/>
              <a:pathLst>
                <a:path w="0" h="692150">
                  <a:moveTo>
                    <a:pt x="0" y="0"/>
                  </a:moveTo>
                  <a:lnTo>
                    <a:pt x="0" y="691896"/>
                  </a:lnTo>
                </a:path>
              </a:pathLst>
            </a:custGeom>
            <a:ln w="10477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65953" y="2122932"/>
              <a:ext cx="119634" cy="11963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5953" y="2934462"/>
              <a:ext cx="119634" cy="119634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4965953" y="3054095"/>
            <a:ext cx="120014" cy="811530"/>
            <a:chOff x="4965953" y="3054095"/>
            <a:chExt cx="120014" cy="81153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5953" y="3745991"/>
              <a:ext cx="119634" cy="11963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025389" y="3054095"/>
              <a:ext cx="0" cy="692150"/>
            </a:xfrm>
            <a:custGeom>
              <a:avLst/>
              <a:gdLst/>
              <a:ahLst/>
              <a:cxnLst/>
              <a:rect l="l" t="t" r="r" b="b"/>
              <a:pathLst>
                <a:path w="0" h="692150">
                  <a:moveTo>
                    <a:pt x="0" y="0"/>
                  </a:moveTo>
                  <a:lnTo>
                    <a:pt x="0" y="691896"/>
                  </a:lnTo>
                </a:path>
              </a:pathLst>
            </a:custGeom>
            <a:ln w="10477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3772661" y="4993385"/>
            <a:ext cx="941069" cy="454659"/>
          </a:xfrm>
          <a:custGeom>
            <a:avLst/>
            <a:gdLst/>
            <a:ahLst/>
            <a:cxnLst/>
            <a:rect l="l" t="t" r="r" b="b"/>
            <a:pathLst>
              <a:path w="941070" h="454660">
                <a:moveTo>
                  <a:pt x="941069" y="227075"/>
                </a:moveTo>
                <a:lnTo>
                  <a:pt x="793242" y="119633"/>
                </a:lnTo>
                <a:lnTo>
                  <a:pt x="793242" y="0"/>
                </a:lnTo>
                <a:lnTo>
                  <a:pt x="0" y="0"/>
                </a:lnTo>
                <a:lnTo>
                  <a:pt x="0" y="454152"/>
                </a:lnTo>
                <a:lnTo>
                  <a:pt x="793242" y="454151"/>
                </a:lnTo>
                <a:lnTo>
                  <a:pt x="793242" y="333755"/>
                </a:lnTo>
                <a:lnTo>
                  <a:pt x="941069" y="227075"/>
                </a:lnTo>
                <a:close/>
              </a:path>
            </a:pathLst>
          </a:custGeom>
          <a:solidFill>
            <a:srgbClr val="C2BB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4126484" y="5101082"/>
            <a:ext cx="23304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95">
                <a:solidFill>
                  <a:srgbClr val="FFFFFF"/>
                </a:solidFill>
                <a:latin typeface="Georgia"/>
                <a:cs typeface="Georgia"/>
              </a:rPr>
              <a:t>11 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569719" y="4993385"/>
            <a:ext cx="2203450" cy="454659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22555" rIns="0" bIns="0" rtlCol="0" vert="horz">
            <a:spAutoFit/>
          </a:bodyPr>
          <a:lstStyle/>
          <a:p>
            <a:pPr marL="502284">
              <a:lnSpc>
                <a:spcPct val="100000"/>
              </a:lnSpc>
              <a:spcBef>
                <a:spcPts val="965"/>
              </a:spcBef>
            </a:pPr>
            <a:r>
              <a:rPr dirty="0" sz="1300" spc="190">
                <a:solidFill>
                  <a:srgbClr val="626F51"/>
                </a:solidFill>
                <a:latin typeface="Georgia"/>
                <a:cs typeface="Georgia"/>
              </a:rPr>
              <a:t>Week</a:t>
            </a:r>
            <a:r>
              <a:rPr dirty="0" sz="1300" spc="100">
                <a:solidFill>
                  <a:srgbClr val="626F51"/>
                </a:solidFill>
                <a:latin typeface="Georgia"/>
                <a:cs typeface="Georgia"/>
              </a:rPr>
              <a:t>  </a:t>
            </a:r>
            <a:r>
              <a:rPr dirty="0" sz="1300" spc="250">
                <a:solidFill>
                  <a:srgbClr val="626F51"/>
                </a:solidFill>
                <a:latin typeface="Georgia"/>
                <a:cs typeface="Georgia"/>
              </a:rPr>
              <a:t>20-</a:t>
            </a:r>
            <a:r>
              <a:rPr dirty="0" sz="1300" spc="100">
                <a:solidFill>
                  <a:srgbClr val="626F51"/>
                </a:solidFill>
                <a:latin typeface="Georgia"/>
                <a:cs typeface="Georgia"/>
              </a:rPr>
              <a:t>21 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556258" y="5503417"/>
            <a:ext cx="2038985" cy="730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Consider</a:t>
            </a:r>
            <a:r>
              <a:rPr dirty="0" sz="1150" spc="-6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alternative</a:t>
            </a:r>
            <a:r>
              <a:rPr dirty="0" sz="1150" spc="-6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marketing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strategies.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Hiring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athlete,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influencers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to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promote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our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service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3824478" y="3604259"/>
            <a:ext cx="941069" cy="454659"/>
          </a:xfrm>
          <a:custGeom>
            <a:avLst/>
            <a:gdLst/>
            <a:ahLst/>
            <a:cxnLst/>
            <a:rect l="l" t="t" r="r" b="b"/>
            <a:pathLst>
              <a:path w="941070" h="454660">
                <a:moveTo>
                  <a:pt x="941069" y="227075"/>
                </a:moveTo>
                <a:lnTo>
                  <a:pt x="793242" y="120395"/>
                </a:lnTo>
                <a:lnTo>
                  <a:pt x="793242" y="0"/>
                </a:lnTo>
                <a:lnTo>
                  <a:pt x="0" y="0"/>
                </a:lnTo>
                <a:lnTo>
                  <a:pt x="0" y="454152"/>
                </a:lnTo>
                <a:lnTo>
                  <a:pt x="793242" y="454151"/>
                </a:lnTo>
                <a:lnTo>
                  <a:pt x="793242" y="334517"/>
                </a:lnTo>
                <a:lnTo>
                  <a:pt x="941069" y="227075"/>
                </a:lnTo>
                <a:close/>
              </a:path>
            </a:pathLst>
          </a:custGeom>
          <a:solidFill>
            <a:srgbClr val="FC7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4218685" y="3712717"/>
            <a:ext cx="12065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-50">
                <a:solidFill>
                  <a:srgbClr val="FFFFFF"/>
                </a:solidFill>
                <a:latin typeface="Georgia"/>
                <a:cs typeface="Georgia"/>
              </a:rPr>
              <a:t>9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621536" y="3604259"/>
            <a:ext cx="2203450" cy="454659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23825" rIns="0" bIns="0" rtlCol="0" vert="horz">
            <a:spAutoFit/>
          </a:bodyPr>
          <a:lstStyle/>
          <a:p>
            <a:pPr marL="481330">
              <a:lnSpc>
                <a:spcPct val="100000"/>
              </a:lnSpc>
              <a:spcBef>
                <a:spcPts val="975"/>
              </a:spcBef>
            </a:pPr>
            <a:r>
              <a:rPr dirty="0" sz="1300" spc="190">
                <a:solidFill>
                  <a:srgbClr val="626F51"/>
                </a:solidFill>
                <a:latin typeface="Georgia"/>
                <a:cs typeface="Georgia"/>
              </a:rPr>
              <a:t>Week</a:t>
            </a:r>
            <a:r>
              <a:rPr dirty="0" sz="1300" spc="100">
                <a:solidFill>
                  <a:srgbClr val="626F51"/>
                </a:solidFill>
                <a:latin typeface="Georgia"/>
                <a:cs typeface="Georgia"/>
              </a:rPr>
              <a:t>  </a:t>
            </a:r>
            <a:r>
              <a:rPr dirty="0" sz="1300" spc="125">
                <a:solidFill>
                  <a:srgbClr val="626F51"/>
                </a:solidFill>
                <a:latin typeface="Georgia"/>
                <a:cs typeface="Georgia"/>
              </a:rPr>
              <a:t>15</a:t>
            </a:r>
            <a:r>
              <a:rPr dirty="0" sz="1300" spc="100">
                <a:solidFill>
                  <a:srgbClr val="626F51"/>
                </a:solidFill>
                <a:latin typeface="Georgia"/>
                <a:cs typeface="Georgia"/>
              </a:rPr>
              <a:t>  </a:t>
            </a:r>
            <a:r>
              <a:rPr dirty="0" sz="1300" spc="245">
                <a:solidFill>
                  <a:srgbClr val="626F51"/>
                </a:solidFill>
                <a:latin typeface="Georgia"/>
                <a:cs typeface="Georgia"/>
              </a:rPr>
              <a:t>-</a:t>
            </a:r>
            <a:r>
              <a:rPr dirty="0" sz="1300" spc="100">
                <a:solidFill>
                  <a:srgbClr val="626F51"/>
                </a:solidFill>
                <a:latin typeface="Georgia"/>
                <a:cs typeface="Georgia"/>
              </a:rPr>
              <a:t>18 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611122" y="4170680"/>
            <a:ext cx="1515745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Final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Test,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Debug,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Test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5397246" y="2769107"/>
            <a:ext cx="941069" cy="454659"/>
          </a:xfrm>
          <a:custGeom>
            <a:avLst/>
            <a:gdLst/>
            <a:ahLst/>
            <a:cxnLst/>
            <a:rect l="l" t="t" r="r" b="b"/>
            <a:pathLst>
              <a:path w="941070" h="454660">
                <a:moveTo>
                  <a:pt x="941069" y="454151"/>
                </a:moveTo>
                <a:lnTo>
                  <a:pt x="941069" y="0"/>
                </a:lnTo>
                <a:lnTo>
                  <a:pt x="147827" y="0"/>
                </a:lnTo>
                <a:lnTo>
                  <a:pt x="147827" y="119634"/>
                </a:lnTo>
                <a:lnTo>
                  <a:pt x="0" y="227076"/>
                </a:lnTo>
                <a:lnTo>
                  <a:pt x="147827" y="333756"/>
                </a:lnTo>
                <a:lnTo>
                  <a:pt x="147827" y="454152"/>
                </a:lnTo>
                <a:lnTo>
                  <a:pt x="941069" y="454151"/>
                </a:lnTo>
                <a:close/>
              </a:path>
            </a:pathLst>
          </a:custGeom>
          <a:solidFill>
            <a:srgbClr val="DEED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6118352" y="2876804"/>
            <a:ext cx="12573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-50">
                <a:solidFill>
                  <a:srgbClr val="FFFFFF"/>
                </a:solidFill>
                <a:latin typeface="Georgia"/>
                <a:cs typeface="Georgia"/>
              </a:rPr>
              <a:t>8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338315" y="2769107"/>
            <a:ext cx="2203450" cy="454659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22555" rIns="0" bIns="0" rtlCol="0" vert="horz">
            <a:spAutoFit/>
          </a:bodyPr>
          <a:lstStyle/>
          <a:p>
            <a:pPr marL="678815">
              <a:lnSpc>
                <a:spcPct val="100000"/>
              </a:lnSpc>
              <a:spcBef>
                <a:spcPts val="965"/>
              </a:spcBef>
            </a:pPr>
            <a:r>
              <a:rPr dirty="0" sz="1300" spc="190">
                <a:solidFill>
                  <a:srgbClr val="626F51"/>
                </a:solidFill>
                <a:latin typeface="Georgia"/>
                <a:cs typeface="Georgia"/>
              </a:rPr>
              <a:t>Week</a:t>
            </a:r>
            <a:r>
              <a:rPr dirty="0" sz="1300" spc="100">
                <a:solidFill>
                  <a:srgbClr val="626F51"/>
                </a:solidFill>
                <a:latin typeface="Georgia"/>
                <a:cs typeface="Georgia"/>
              </a:rPr>
              <a:t>  </a:t>
            </a:r>
            <a:r>
              <a:rPr dirty="0" sz="1300" spc="95">
                <a:solidFill>
                  <a:srgbClr val="626F51"/>
                </a:solidFill>
                <a:latin typeface="Georgia"/>
                <a:cs typeface="Georgia"/>
              </a:rPr>
              <a:t>14 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343946" y="3258566"/>
            <a:ext cx="2214880" cy="5543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L="12700" marR="5715" indent="412750">
              <a:lnSpc>
                <a:spcPct val="100000"/>
              </a:lnSpc>
              <a:spcBef>
                <a:spcPts val="105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Hire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P/T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media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sales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rep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to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introduce</a:t>
            </a:r>
            <a:r>
              <a:rPr dirty="0" sz="1150" spc="-5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NFT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Trading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Cards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endParaRPr sz="1150">
              <a:latin typeface="Georgia"/>
              <a:cs typeface="Georgia"/>
            </a:endParaRPr>
          </a:p>
          <a:p>
            <a:pPr algn="r" marR="5080">
              <a:lnSpc>
                <a:spcPct val="100000"/>
              </a:lnSpc>
              <a:spcBef>
                <a:spcPts val="15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new</a:t>
            </a:r>
            <a:r>
              <a:rPr dirty="0" sz="1150" spc="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partners</a:t>
            </a:r>
            <a:endParaRPr sz="1150">
              <a:latin typeface="Georgia"/>
              <a:cs typeface="Georgia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4965953" y="1052417"/>
            <a:ext cx="120014" cy="1076325"/>
            <a:chOff x="4965953" y="1052417"/>
            <a:chExt cx="120014" cy="1076325"/>
          </a:xfrm>
        </p:grpSpPr>
        <p:sp>
          <p:nvSpPr>
            <p:cNvPr id="22" name="object 22" descr=""/>
            <p:cNvSpPr/>
            <p:nvPr/>
          </p:nvSpPr>
          <p:spPr>
            <a:xfrm>
              <a:off x="5025389" y="1057656"/>
              <a:ext cx="3810" cy="1065530"/>
            </a:xfrm>
            <a:custGeom>
              <a:avLst/>
              <a:gdLst/>
              <a:ahLst/>
              <a:cxnLst/>
              <a:rect l="l" t="t" r="r" b="b"/>
              <a:pathLst>
                <a:path w="3810" h="1065530">
                  <a:moveTo>
                    <a:pt x="3810" y="0"/>
                  </a:moveTo>
                  <a:lnTo>
                    <a:pt x="0" y="1065276"/>
                  </a:lnTo>
                </a:path>
              </a:pathLst>
            </a:custGeom>
            <a:ln w="10477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5953" y="1415034"/>
              <a:ext cx="119634" cy="119634"/>
            </a:xfrm>
            <a:prstGeom prst="rect">
              <a:avLst/>
            </a:prstGeom>
          </p:spPr>
        </p:pic>
      </p:grpSp>
      <p:sp>
        <p:nvSpPr>
          <p:cNvPr id="24" name="object 24" descr=""/>
          <p:cNvSpPr/>
          <p:nvPr/>
        </p:nvSpPr>
        <p:spPr>
          <a:xfrm>
            <a:off x="9075419" y="5830061"/>
            <a:ext cx="982980" cy="881380"/>
          </a:xfrm>
          <a:custGeom>
            <a:avLst/>
            <a:gdLst/>
            <a:ahLst/>
            <a:cxnLst/>
            <a:rect l="l" t="t" r="r" b="b"/>
            <a:pathLst>
              <a:path w="982979" h="881379">
                <a:moveTo>
                  <a:pt x="982979" y="880872"/>
                </a:moveTo>
                <a:lnTo>
                  <a:pt x="982979" y="0"/>
                </a:lnTo>
                <a:lnTo>
                  <a:pt x="0" y="880872"/>
                </a:lnTo>
                <a:lnTo>
                  <a:pt x="982979" y="88087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3838955" y="2084832"/>
            <a:ext cx="941069" cy="453390"/>
          </a:xfrm>
          <a:custGeom>
            <a:avLst/>
            <a:gdLst/>
            <a:ahLst/>
            <a:cxnLst/>
            <a:rect l="l" t="t" r="r" b="b"/>
            <a:pathLst>
              <a:path w="941070" h="453389">
                <a:moveTo>
                  <a:pt x="941069" y="227075"/>
                </a:moveTo>
                <a:lnTo>
                  <a:pt x="793242" y="119633"/>
                </a:lnTo>
                <a:lnTo>
                  <a:pt x="793242" y="0"/>
                </a:lnTo>
                <a:lnTo>
                  <a:pt x="0" y="0"/>
                </a:lnTo>
                <a:lnTo>
                  <a:pt x="0" y="453390"/>
                </a:lnTo>
                <a:lnTo>
                  <a:pt x="793242" y="453389"/>
                </a:lnTo>
                <a:lnTo>
                  <a:pt x="793242" y="333755"/>
                </a:lnTo>
                <a:lnTo>
                  <a:pt x="941069" y="227075"/>
                </a:lnTo>
                <a:close/>
              </a:path>
            </a:pathLst>
          </a:custGeom>
          <a:solidFill>
            <a:srgbClr val="C2BB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4238497" y="2192527"/>
            <a:ext cx="10985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-50">
                <a:solidFill>
                  <a:srgbClr val="FFFFFF"/>
                </a:solidFill>
                <a:latin typeface="Georgia"/>
                <a:cs typeface="Georgia"/>
              </a:rPr>
              <a:t>7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636014" y="2084832"/>
            <a:ext cx="2203450" cy="45339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22555" rIns="0" bIns="0" rtlCol="0" vert="horz">
            <a:spAutoFit/>
          </a:bodyPr>
          <a:lstStyle/>
          <a:p>
            <a:pPr marL="679450">
              <a:lnSpc>
                <a:spcPct val="100000"/>
              </a:lnSpc>
              <a:spcBef>
                <a:spcPts val="965"/>
              </a:spcBef>
            </a:pPr>
            <a:r>
              <a:rPr dirty="0" sz="1300" spc="190">
                <a:solidFill>
                  <a:srgbClr val="626F51"/>
                </a:solidFill>
                <a:latin typeface="Georgia"/>
                <a:cs typeface="Georgia"/>
              </a:rPr>
              <a:t>Week</a:t>
            </a:r>
            <a:r>
              <a:rPr dirty="0" sz="1300" spc="100">
                <a:solidFill>
                  <a:srgbClr val="626F51"/>
                </a:solidFill>
                <a:latin typeface="Georgia"/>
                <a:cs typeface="Georgia"/>
              </a:rPr>
              <a:t>  13 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622552" y="2594863"/>
            <a:ext cx="2127885" cy="730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50" b="1">
                <a:solidFill>
                  <a:srgbClr val="C00000"/>
                </a:solidFill>
                <a:latin typeface="Georgia"/>
                <a:cs typeface="Georgia"/>
              </a:rPr>
              <a:t>Audit</a:t>
            </a:r>
            <a:r>
              <a:rPr dirty="0" sz="1150" spc="-3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C00000"/>
                </a:solidFill>
                <a:latin typeface="Georgia"/>
                <a:cs typeface="Georgia"/>
              </a:rPr>
              <a:t>report</a:t>
            </a:r>
            <a:r>
              <a:rPr dirty="0" sz="1150" spc="-3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C00000"/>
                </a:solidFill>
                <a:latin typeface="Georgia"/>
                <a:cs typeface="Georgia"/>
              </a:rPr>
              <a:t>and</a:t>
            </a:r>
            <a:r>
              <a:rPr dirty="0" sz="1150" spc="-30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C00000"/>
                </a:solidFill>
                <a:latin typeface="Georgia"/>
                <a:cs typeface="Georgia"/>
              </a:rPr>
              <a:t>group </a:t>
            </a:r>
            <a:r>
              <a:rPr dirty="0" sz="1150" b="1">
                <a:solidFill>
                  <a:srgbClr val="C00000"/>
                </a:solidFill>
                <a:latin typeface="Georgia"/>
                <a:cs typeface="Georgia"/>
              </a:rPr>
              <a:t>seminar</a:t>
            </a:r>
            <a:r>
              <a:rPr dirty="0" sz="1150" spc="-3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C00000"/>
                </a:solidFill>
                <a:latin typeface="Georgia"/>
                <a:cs typeface="Georgia"/>
              </a:rPr>
              <a:t>to</a:t>
            </a:r>
            <a:r>
              <a:rPr dirty="0" sz="1150" spc="-3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C00000"/>
                </a:solidFill>
                <a:latin typeface="Georgia"/>
                <a:cs typeface="Georgia"/>
              </a:rPr>
              <a:t>review</a:t>
            </a:r>
            <a:r>
              <a:rPr dirty="0" sz="1150" spc="-2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C00000"/>
                </a:solidFill>
                <a:latin typeface="Georgia"/>
                <a:cs typeface="Georgia"/>
              </a:rPr>
              <a:t>progress. </a:t>
            </a:r>
            <a:r>
              <a:rPr dirty="0" sz="1150" b="1">
                <a:solidFill>
                  <a:srgbClr val="C00000"/>
                </a:solidFill>
                <a:latin typeface="Georgia"/>
                <a:cs typeface="Georgia"/>
              </a:rPr>
              <a:t>Release</a:t>
            </a:r>
            <a:r>
              <a:rPr dirty="0" sz="1150" spc="-3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C00000"/>
                </a:solidFill>
                <a:latin typeface="Georgia"/>
                <a:cs typeface="Georgia"/>
              </a:rPr>
              <a:t>$100,000</a:t>
            </a:r>
            <a:r>
              <a:rPr dirty="0" sz="1150" spc="-30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C00000"/>
                </a:solidFill>
                <a:latin typeface="Georgia"/>
                <a:cs typeface="Georgia"/>
              </a:rPr>
              <a:t>to</a:t>
            </a:r>
            <a:r>
              <a:rPr dirty="0" sz="1150" spc="-20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1150" spc="-25" b="1">
                <a:solidFill>
                  <a:srgbClr val="C00000"/>
                </a:solidFill>
                <a:latin typeface="Georgia"/>
                <a:cs typeface="Georgia"/>
              </a:rPr>
              <a:t>the </a:t>
            </a:r>
            <a:r>
              <a:rPr dirty="0" sz="1150" b="1">
                <a:solidFill>
                  <a:srgbClr val="C00000"/>
                </a:solidFill>
                <a:latin typeface="Georgia"/>
                <a:cs typeface="Georgia"/>
              </a:rPr>
              <a:t>operating</a:t>
            </a:r>
            <a:r>
              <a:rPr dirty="0" sz="1150" spc="-3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1150" spc="-20" b="1">
                <a:solidFill>
                  <a:srgbClr val="C00000"/>
                </a:solidFill>
                <a:latin typeface="Georgia"/>
                <a:cs typeface="Georgia"/>
              </a:rPr>
              <a:t>fund</a:t>
            </a:r>
            <a:endParaRPr sz="1150">
              <a:latin typeface="Georgia"/>
              <a:cs typeface="Georgia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4965953" y="3807714"/>
            <a:ext cx="120014" cy="2913380"/>
            <a:chOff x="4965953" y="3807714"/>
            <a:chExt cx="120014" cy="2913380"/>
          </a:xfrm>
        </p:grpSpPr>
        <p:pic>
          <p:nvPicPr>
            <p:cNvPr id="30" name="object 3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66715" y="4500372"/>
              <a:ext cx="118872" cy="118872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5025389" y="3807714"/>
              <a:ext cx="0" cy="692785"/>
            </a:xfrm>
            <a:custGeom>
              <a:avLst/>
              <a:gdLst/>
              <a:ahLst/>
              <a:cxnLst/>
              <a:rect l="l" t="t" r="r" b="b"/>
              <a:pathLst>
                <a:path w="0" h="692785">
                  <a:moveTo>
                    <a:pt x="0" y="0"/>
                  </a:moveTo>
                  <a:lnTo>
                    <a:pt x="0" y="692658"/>
                  </a:lnTo>
                </a:path>
              </a:pathLst>
            </a:custGeom>
            <a:ln w="10477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025389" y="4619244"/>
              <a:ext cx="0" cy="692785"/>
            </a:xfrm>
            <a:custGeom>
              <a:avLst/>
              <a:gdLst/>
              <a:ahLst/>
              <a:cxnLst/>
              <a:rect l="l" t="t" r="r" b="b"/>
              <a:pathLst>
                <a:path w="0" h="692785">
                  <a:moveTo>
                    <a:pt x="0" y="0"/>
                  </a:moveTo>
                  <a:lnTo>
                    <a:pt x="0" y="692658"/>
                  </a:lnTo>
                </a:path>
              </a:pathLst>
            </a:custGeom>
            <a:ln w="10477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65953" y="5161026"/>
              <a:ext cx="119634" cy="118872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5025421" y="5152644"/>
              <a:ext cx="3810" cy="1563370"/>
            </a:xfrm>
            <a:custGeom>
              <a:avLst/>
              <a:gdLst/>
              <a:ahLst/>
              <a:cxnLst/>
              <a:rect l="l" t="t" r="r" b="b"/>
              <a:pathLst>
                <a:path w="3810" h="1563370">
                  <a:moveTo>
                    <a:pt x="3778" y="0"/>
                  </a:moveTo>
                  <a:lnTo>
                    <a:pt x="0" y="1562861"/>
                  </a:lnTo>
                </a:path>
              </a:pathLst>
            </a:custGeom>
            <a:ln w="10477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65953" y="5694426"/>
              <a:ext cx="119634" cy="119634"/>
            </a:xfrm>
            <a:prstGeom prst="rect">
              <a:avLst/>
            </a:prstGeom>
          </p:spPr>
        </p:pic>
      </p:grpSp>
      <p:sp>
        <p:nvSpPr>
          <p:cNvPr id="36" name="object 36" descr=""/>
          <p:cNvSpPr/>
          <p:nvPr/>
        </p:nvSpPr>
        <p:spPr>
          <a:xfrm>
            <a:off x="5456682" y="4335017"/>
            <a:ext cx="941069" cy="453390"/>
          </a:xfrm>
          <a:custGeom>
            <a:avLst/>
            <a:gdLst/>
            <a:ahLst/>
            <a:cxnLst/>
            <a:rect l="l" t="t" r="r" b="b"/>
            <a:pathLst>
              <a:path w="941070" h="453389">
                <a:moveTo>
                  <a:pt x="941069" y="453389"/>
                </a:moveTo>
                <a:lnTo>
                  <a:pt x="941069" y="0"/>
                </a:lnTo>
                <a:lnTo>
                  <a:pt x="147827" y="0"/>
                </a:lnTo>
                <a:lnTo>
                  <a:pt x="147827" y="119634"/>
                </a:lnTo>
                <a:lnTo>
                  <a:pt x="0" y="226314"/>
                </a:lnTo>
                <a:lnTo>
                  <a:pt x="147827" y="333756"/>
                </a:lnTo>
                <a:lnTo>
                  <a:pt x="147827" y="453390"/>
                </a:lnTo>
                <a:lnTo>
                  <a:pt x="941069" y="453389"/>
                </a:lnTo>
                <a:close/>
              </a:path>
            </a:pathLst>
          </a:custGeom>
          <a:solidFill>
            <a:srgbClr val="FC7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6071108" y="4442714"/>
            <a:ext cx="26416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100">
                <a:solidFill>
                  <a:srgbClr val="FFFFFF"/>
                </a:solidFill>
                <a:latin typeface="Georgia"/>
                <a:cs typeface="Georgia"/>
              </a:rPr>
              <a:t>10 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397752" y="4335017"/>
            <a:ext cx="2203450" cy="45339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22555" rIns="0" bIns="0" rtlCol="0" vert="horz">
            <a:spAutoFit/>
          </a:bodyPr>
          <a:lstStyle/>
          <a:p>
            <a:pPr marL="664210">
              <a:lnSpc>
                <a:spcPct val="100000"/>
              </a:lnSpc>
              <a:spcBef>
                <a:spcPts val="965"/>
              </a:spcBef>
            </a:pPr>
            <a:r>
              <a:rPr dirty="0" sz="1300" spc="190">
                <a:solidFill>
                  <a:srgbClr val="626F51"/>
                </a:solidFill>
                <a:latin typeface="Georgia"/>
                <a:cs typeface="Georgia"/>
              </a:rPr>
              <a:t>Week</a:t>
            </a:r>
            <a:r>
              <a:rPr dirty="0" sz="1300" spc="100">
                <a:solidFill>
                  <a:srgbClr val="626F51"/>
                </a:solidFill>
                <a:latin typeface="Georgia"/>
                <a:cs typeface="Georgia"/>
              </a:rPr>
              <a:t>  </a:t>
            </a:r>
            <a:r>
              <a:rPr dirty="0" sz="1300" spc="105">
                <a:solidFill>
                  <a:srgbClr val="626F51"/>
                </a:solidFill>
                <a:latin typeface="Georgia"/>
                <a:cs typeface="Georgia"/>
              </a:rPr>
              <a:t>20 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7393940" y="4880102"/>
            <a:ext cx="1224280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V2</a:t>
            </a:r>
            <a:r>
              <a:rPr dirty="0" sz="1150" spc="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V2.5</a:t>
            </a:r>
            <a:r>
              <a:rPr dirty="0" sz="1150" spc="-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is</a:t>
            </a:r>
            <a:r>
              <a:rPr dirty="0" sz="1150" spc="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live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40" name="object 40" descr=""/>
          <p:cNvSpPr/>
          <p:nvPr/>
        </p:nvSpPr>
        <p:spPr>
          <a:xfrm>
            <a:off x="5380482" y="1249680"/>
            <a:ext cx="940435" cy="453390"/>
          </a:xfrm>
          <a:custGeom>
            <a:avLst/>
            <a:gdLst/>
            <a:ahLst/>
            <a:cxnLst/>
            <a:rect l="l" t="t" r="r" b="b"/>
            <a:pathLst>
              <a:path w="940435" h="453389">
                <a:moveTo>
                  <a:pt x="940307" y="453389"/>
                </a:moveTo>
                <a:lnTo>
                  <a:pt x="940307" y="0"/>
                </a:lnTo>
                <a:lnTo>
                  <a:pt x="147065" y="0"/>
                </a:lnTo>
                <a:lnTo>
                  <a:pt x="147065" y="119634"/>
                </a:lnTo>
                <a:lnTo>
                  <a:pt x="0" y="227076"/>
                </a:lnTo>
                <a:lnTo>
                  <a:pt x="147065" y="333756"/>
                </a:lnTo>
                <a:lnTo>
                  <a:pt x="147065" y="453390"/>
                </a:lnTo>
                <a:lnTo>
                  <a:pt x="940307" y="453389"/>
                </a:lnTo>
                <a:close/>
              </a:path>
            </a:pathLst>
          </a:custGeom>
          <a:solidFill>
            <a:srgbClr val="FC7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 txBox="1"/>
          <p:nvPr/>
        </p:nvSpPr>
        <p:spPr>
          <a:xfrm>
            <a:off x="6105397" y="1357375"/>
            <a:ext cx="12065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-50">
                <a:solidFill>
                  <a:srgbClr val="FFFFFF"/>
                </a:solidFill>
                <a:latin typeface="Georgia"/>
                <a:cs typeface="Georgia"/>
              </a:rPr>
              <a:t>6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320790" y="1249680"/>
            <a:ext cx="2204085" cy="45339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22555" rIns="0" bIns="0" rtlCol="0" vert="horz">
            <a:spAutoFit/>
          </a:bodyPr>
          <a:lstStyle/>
          <a:p>
            <a:pPr marL="502284">
              <a:lnSpc>
                <a:spcPct val="100000"/>
              </a:lnSpc>
              <a:spcBef>
                <a:spcPts val="965"/>
              </a:spcBef>
            </a:pPr>
            <a:r>
              <a:rPr dirty="0" sz="1300" spc="190">
                <a:solidFill>
                  <a:srgbClr val="626F51"/>
                </a:solidFill>
                <a:latin typeface="Georgia"/>
                <a:cs typeface="Georgia"/>
              </a:rPr>
              <a:t>Week</a:t>
            </a:r>
            <a:r>
              <a:rPr dirty="0" sz="1300" spc="100">
                <a:solidFill>
                  <a:srgbClr val="626F51"/>
                </a:solidFill>
                <a:latin typeface="Georgia"/>
                <a:cs typeface="Georgia"/>
              </a:rPr>
              <a:t> 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7</a:t>
            </a:r>
            <a:r>
              <a:rPr dirty="0" sz="1300" spc="95">
                <a:solidFill>
                  <a:srgbClr val="626F51"/>
                </a:solidFill>
                <a:latin typeface="Georgia"/>
                <a:cs typeface="Georgia"/>
              </a:rPr>
              <a:t> 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-</a:t>
            </a:r>
            <a:r>
              <a:rPr dirty="0" sz="1300" spc="95">
                <a:solidFill>
                  <a:srgbClr val="626F51"/>
                </a:solidFill>
                <a:latin typeface="Georgia"/>
                <a:cs typeface="Georgia"/>
              </a:rPr>
              <a:t> 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1</a:t>
            </a:r>
            <a:r>
              <a:rPr dirty="0" sz="1300" spc="-6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 spc="-50">
                <a:solidFill>
                  <a:srgbClr val="626F51"/>
                </a:solidFill>
                <a:latin typeface="Georgia"/>
                <a:cs typeface="Georgia"/>
              </a:rPr>
              <a:t>2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378194" y="1795525"/>
            <a:ext cx="2165350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Test,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Design,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Test,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Program,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Test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5465064" y="5526023"/>
            <a:ext cx="941069" cy="454659"/>
          </a:xfrm>
          <a:custGeom>
            <a:avLst/>
            <a:gdLst/>
            <a:ahLst/>
            <a:cxnLst/>
            <a:rect l="l" t="t" r="r" b="b"/>
            <a:pathLst>
              <a:path w="941070" h="454660">
                <a:moveTo>
                  <a:pt x="941069" y="454151"/>
                </a:moveTo>
                <a:lnTo>
                  <a:pt x="941069" y="0"/>
                </a:lnTo>
                <a:lnTo>
                  <a:pt x="147827" y="0"/>
                </a:lnTo>
                <a:lnTo>
                  <a:pt x="147827" y="120396"/>
                </a:lnTo>
                <a:lnTo>
                  <a:pt x="0" y="227076"/>
                </a:lnTo>
                <a:lnTo>
                  <a:pt x="147827" y="334518"/>
                </a:lnTo>
                <a:lnTo>
                  <a:pt x="147827" y="454152"/>
                </a:lnTo>
                <a:lnTo>
                  <a:pt x="941069" y="454151"/>
                </a:lnTo>
                <a:close/>
              </a:path>
            </a:pathLst>
          </a:custGeom>
          <a:solidFill>
            <a:srgbClr val="AB28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 txBox="1"/>
          <p:nvPr/>
        </p:nvSpPr>
        <p:spPr>
          <a:xfrm>
            <a:off x="6087871" y="5634482"/>
            <a:ext cx="25463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100">
                <a:solidFill>
                  <a:srgbClr val="FFFFFF"/>
                </a:solidFill>
                <a:latin typeface="Georgia"/>
                <a:cs typeface="Georgia"/>
              </a:rPr>
              <a:t>12 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6406134" y="5526023"/>
            <a:ext cx="2203450" cy="454659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23825" rIns="0" bIns="0" rtlCol="0" vert="horz">
            <a:spAutoFit/>
          </a:bodyPr>
          <a:lstStyle/>
          <a:p>
            <a:pPr marL="668020">
              <a:lnSpc>
                <a:spcPct val="100000"/>
              </a:lnSpc>
              <a:spcBef>
                <a:spcPts val="975"/>
              </a:spcBef>
            </a:pPr>
            <a:r>
              <a:rPr dirty="0" sz="1300" spc="190">
                <a:solidFill>
                  <a:srgbClr val="626F51"/>
                </a:solidFill>
                <a:latin typeface="Georgia"/>
                <a:cs typeface="Georgia"/>
              </a:rPr>
              <a:t>Week</a:t>
            </a:r>
            <a:r>
              <a:rPr dirty="0" sz="1300" spc="100">
                <a:solidFill>
                  <a:srgbClr val="626F51"/>
                </a:solidFill>
                <a:latin typeface="Georgia"/>
                <a:cs typeface="Georgia"/>
              </a:rPr>
              <a:t>  24 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6191161" y="6016244"/>
            <a:ext cx="2437765" cy="3784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5"/>
              </a:spcBef>
            </a:pPr>
            <a:r>
              <a:rPr dirty="0" sz="1150" b="1">
                <a:solidFill>
                  <a:srgbClr val="C00000"/>
                </a:solidFill>
                <a:latin typeface="Georgia"/>
                <a:cs typeface="Georgia"/>
              </a:rPr>
              <a:t>Audit</a:t>
            </a:r>
            <a:r>
              <a:rPr dirty="0" sz="1150" spc="-20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C00000"/>
                </a:solidFill>
                <a:latin typeface="Georgia"/>
                <a:cs typeface="Georgia"/>
              </a:rPr>
              <a:t>report</a:t>
            </a:r>
            <a:r>
              <a:rPr dirty="0" sz="1150" spc="-2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C00000"/>
                </a:solidFill>
                <a:latin typeface="Georgia"/>
                <a:cs typeface="Georgia"/>
              </a:rPr>
              <a:t>and</a:t>
            </a:r>
            <a:r>
              <a:rPr dirty="0" sz="1150" spc="-25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C00000"/>
                </a:solidFill>
                <a:latin typeface="Georgia"/>
                <a:cs typeface="Georgia"/>
              </a:rPr>
              <a:t>group</a:t>
            </a:r>
            <a:r>
              <a:rPr dirty="0" sz="1150" spc="-20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C00000"/>
                </a:solidFill>
                <a:latin typeface="Georgia"/>
                <a:cs typeface="Georgia"/>
              </a:rPr>
              <a:t>seminar</a:t>
            </a:r>
            <a:endParaRPr sz="1150">
              <a:latin typeface="Georgia"/>
              <a:cs typeface="Georgia"/>
            </a:endParaRPr>
          </a:p>
          <a:p>
            <a:pPr algn="r" marR="5080">
              <a:lnSpc>
                <a:spcPct val="100000"/>
              </a:lnSpc>
              <a:spcBef>
                <a:spcPts val="10"/>
              </a:spcBef>
            </a:pPr>
            <a:r>
              <a:rPr dirty="0" sz="1150" b="1">
                <a:solidFill>
                  <a:srgbClr val="C00000"/>
                </a:solidFill>
                <a:latin typeface="Georgia"/>
                <a:cs typeface="Georgia"/>
              </a:rPr>
              <a:t>to</a:t>
            </a:r>
            <a:r>
              <a:rPr dirty="0" sz="1150" spc="-30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C00000"/>
                </a:solidFill>
                <a:latin typeface="Georgia"/>
                <a:cs typeface="Georgia"/>
              </a:rPr>
              <a:t>review</a:t>
            </a:r>
            <a:r>
              <a:rPr dirty="0" sz="1150" spc="-20" b="1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C00000"/>
                </a:solidFill>
                <a:latin typeface="Georgia"/>
                <a:cs typeface="Georgia"/>
              </a:rPr>
              <a:t>progress.</a:t>
            </a:r>
            <a:endParaRPr sz="11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297935" y="4790694"/>
            <a:ext cx="4354195" cy="400050"/>
          </a:xfrm>
          <a:custGeom>
            <a:avLst/>
            <a:gdLst/>
            <a:ahLst/>
            <a:cxnLst/>
            <a:rect l="l" t="t" r="r" b="b"/>
            <a:pathLst>
              <a:path w="4354195" h="400050">
                <a:moveTo>
                  <a:pt x="4354068" y="200405"/>
                </a:moveTo>
                <a:lnTo>
                  <a:pt x="4154424" y="0"/>
                </a:lnTo>
                <a:lnTo>
                  <a:pt x="0" y="0"/>
                </a:lnTo>
                <a:lnTo>
                  <a:pt x="0" y="400050"/>
                </a:lnTo>
                <a:lnTo>
                  <a:pt x="4154424" y="400049"/>
                </a:lnTo>
                <a:lnTo>
                  <a:pt x="4354068" y="200405"/>
                </a:lnTo>
                <a:close/>
              </a:path>
            </a:pathLst>
          </a:custGeom>
          <a:solidFill>
            <a:srgbClr val="FC7D1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748049" y="2678957"/>
            <a:ext cx="8714740" cy="3032125"/>
            <a:chOff x="748049" y="2678957"/>
            <a:chExt cx="8714740" cy="3032125"/>
          </a:xfrm>
        </p:grpSpPr>
        <p:sp>
          <p:nvSpPr>
            <p:cNvPr id="4" name="object 4" descr=""/>
            <p:cNvSpPr/>
            <p:nvPr/>
          </p:nvSpPr>
          <p:spPr>
            <a:xfrm>
              <a:off x="2102357" y="2721863"/>
              <a:ext cx="4217035" cy="400050"/>
            </a:xfrm>
            <a:custGeom>
              <a:avLst/>
              <a:gdLst/>
              <a:ahLst/>
              <a:cxnLst/>
              <a:rect l="l" t="t" r="r" b="b"/>
              <a:pathLst>
                <a:path w="4217035" h="400050">
                  <a:moveTo>
                    <a:pt x="4216908" y="199643"/>
                  </a:moveTo>
                  <a:lnTo>
                    <a:pt x="4017264" y="0"/>
                  </a:lnTo>
                  <a:lnTo>
                    <a:pt x="0" y="0"/>
                  </a:lnTo>
                  <a:lnTo>
                    <a:pt x="0" y="400050"/>
                  </a:lnTo>
                  <a:lnTo>
                    <a:pt x="4017264" y="400049"/>
                  </a:lnTo>
                  <a:lnTo>
                    <a:pt x="4216908" y="199643"/>
                  </a:lnTo>
                  <a:close/>
                </a:path>
              </a:pathLst>
            </a:custGeom>
            <a:solidFill>
              <a:srgbClr val="FC7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102357" y="3106673"/>
              <a:ext cx="5161280" cy="403860"/>
            </a:xfrm>
            <a:custGeom>
              <a:avLst/>
              <a:gdLst/>
              <a:ahLst/>
              <a:cxnLst/>
              <a:rect l="l" t="t" r="r" b="b"/>
              <a:pathLst>
                <a:path w="5161280" h="403860">
                  <a:moveTo>
                    <a:pt x="5161026" y="201929"/>
                  </a:moveTo>
                  <a:lnTo>
                    <a:pt x="4959096" y="0"/>
                  </a:lnTo>
                  <a:lnTo>
                    <a:pt x="0" y="0"/>
                  </a:lnTo>
                  <a:lnTo>
                    <a:pt x="0" y="403860"/>
                  </a:lnTo>
                  <a:lnTo>
                    <a:pt x="4959096" y="403859"/>
                  </a:lnTo>
                  <a:lnTo>
                    <a:pt x="5161026" y="201929"/>
                  </a:lnTo>
                  <a:close/>
                </a:path>
              </a:pathLst>
            </a:custGeom>
            <a:solidFill>
              <a:srgbClr val="3D7A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141981" y="3514344"/>
              <a:ext cx="5851525" cy="405130"/>
            </a:xfrm>
            <a:custGeom>
              <a:avLst/>
              <a:gdLst/>
              <a:ahLst/>
              <a:cxnLst/>
              <a:rect l="l" t="t" r="r" b="b"/>
              <a:pathLst>
                <a:path w="5851525" h="405129">
                  <a:moveTo>
                    <a:pt x="5851398" y="202691"/>
                  </a:moveTo>
                  <a:lnTo>
                    <a:pt x="5648706" y="0"/>
                  </a:lnTo>
                  <a:lnTo>
                    <a:pt x="0" y="0"/>
                  </a:lnTo>
                  <a:lnTo>
                    <a:pt x="0" y="404622"/>
                  </a:lnTo>
                  <a:lnTo>
                    <a:pt x="5648706" y="404621"/>
                  </a:lnTo>
                  <a:lnTo>
                    <a:pt x="5851398" y="202691"/>
                  </a:lnTo>
                  <a:close/>
                </a:path>
              </a:pathLst>
            </a:custGeom>
            <a:solidFill>
              <a:srgbClr val="AB28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494787" y="3930395"/>
              <a:ext cx="6493510" cy="405130"/>
            </a:xfrm>
            <a:custGeom>
              <a:avLst/>
              <a:gdLst/>
              <a:ahLst/>
              <a:cxnLst/>
              <a:rect l="l" t="t" r="r" b="b"/>
              <a:pathLst>
                <a:path w="6493509" h="405129">
                  <a:moveTo>
                    <a:pt x="6493002" y="202692"/>
                  </a:moveTo>
                  <a:lnTo>
                    <a:pt x="6290310" y="0"/>
                  </a:lnTo>
                  <a:lnTo>
                    <a:pt x="0" y="0"/>
                  </a:lnTo>
                  <a:lnTo>
                    <a:pt x="0" y="404622"/>
                  </a:lnTo>
                  <a:lnTo>
                    <a:pt x="6290310" y="404622"/>
                  </a:lnTo>
                  <a:lnTo>
                    <a:pt x="6493002" y="202692"/>
                  </a:lnTo>
                  <a:close/>
                </a:path>
              </a:pathLst>
            </a:custGeom>
            <a:solidFill>
              <a:srgbClr val="C2BB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262378" y="4363211"/>
              <a:ext cx="7200265" cy="403860"/>
            </a:xfrm>
            <a:custGeom>
              <a:avLst/>
              <a:gdLst/>
              <a:ahLst/>
              <a:cxnLst/>
              <a:rect l="l" t="t" r="r" b="b"/>
              <a:pathLst>
                <a:path w="7200265" h="403860">
                  <a:moveTo>
                    <a:pt x="7200138" y="201930"/>
                  </a:moveTo>
                  <a:lnTo>
                    <a:pt x="6998208" y="0"/>
                  </a:lnTo>
                  <a:lnTo>
                    <a:pt x="0" y="0"/>
                  </a:lnTo>
                  <a:lnTo>
                    <a:pt x="0" y="403860"/>
                  </a:lnTo>
                  <a:lnTo>
                    <a:pt x="6998208" y="403860"/>
                  </a:lnTo>
                  <a:lnTo>
                    <a:pt x="7200138" y="201930"/>
                  </a:lnTo>
                  <a:close/>
                </a:path>
              </a:pathLst>
            </a:custGeom>
            <a:solidFill>
              <a:srgbClr val="DEED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55904" y="2686811"/>
              <a:ext cx="3016250" cy="3016250"/>
            </a:xfrm>
            <a:custGeom>
              <a:avLst/>
              <a:gdLst/>
              <a:ahLst/>
              <a:cxnLst/>
              <a:rect l="l" t="t" r="r" b="b"/>
              <a:pathLst>
                <a:path w="3016250" h="3016250">
                  <a:moveTo>
                    <a:pt x="3015996" y="1507998"/>
                  </a:moveTo>
                  <a:lnTo>
                    <a:pt x="3015250" y="1460126"/>
                  </a:lnTo>
                  <a:lnTo>
                    <a:pt x="3013029" y="1412627"/>
                  </a:lnTo>
                  <a:lnTo>
                    <a:pt x="3009354" y="1365522"/>
                  </a:lnTo>
                  <a:lnTo>
                    <a:pt x="3004246" y="1318833"/>
                  </a:lnTo>
                  <a:lnTo>
                    <a:pt x="2997730" y="1272583"/>
                  </a:lnTo>
                  <a:lnTo>
                    <a:pt x="2989825" y="1226793"/>
                  </a:lnTo>
                  <a:lnTo>
                    <a:pt x="2980555" y="1181485"/>
                  </a:lnTo>
                  <a:lnTo>
                    <a:pt x="2969941" y="1136682"/>
                  </a:lnTo>
                  <a:lnTo>
                    <a:pt x="2958006" y="1092405"/>
                  </a:lnTo>
                  <a:lnTo>
                    <a:pt x="2944772" y="1048678"/>
                  </a:lnTo>
                  <a:lnTo>
                    <a:pt x="2930260" y="1005521"/>
                  </a:lnTo>
                  <a:lnTo>
                    <a:pt x="2914493" y="962957"/>
                  </a:lnTo>
                  <a:lnTo>
                    <a:pt x="2897493" y="921007"/>
                  </a:lnTo>
                  <a:lnTo>
                    <a:pt x="2879281" y="879695"/>
                  </a:lnTo>
                  <a:lnTo>
                    <a:pt x="2859881" y="839042"/>
                  </a:lnTo>
                  <a:lnTo>
                    <a:pt x="2839314" y="799070"/>
                  </a:lnTo>
                  <a:lnTo>
                    <a:pt x="2817602" y="759802"/>
                  </a:lnTo>
                  <a:lnTo>
                    <a:pt x="2794768" y="721259"/>
                  </a:lnTo>
                  <a:lnTo>
                    <a:pt x="2770832" y="683463"/>
                  </a:lnTo>
                  <a:lnTo>
                    <a:pt x="2745818" y="646436"/>
                  </a:lnTo>
                  <a:lnTo>
                    <a:pt x="2719748" y="610202"/>
                  </a:lnTo>
                  <a:lnTo>
                    <a:pt x="2692643" y="574780"/>
                  </a:lnTo>
                  <a:lnTo>
                    <a:pt x="2664526" y="540195"/>
                  </a:lnTo>
                  <a:lnTo>
                    <a:pt x="2635419" y="506467"/>
                  </a:lnTo>
                  <a:lnTo>
                    <a:pt x="2605343" y="473620"/>
                  </a:lnTo>
                  <a:lnTo>
                    <a:pt x="2574321" y="441674"/>
                  </a:lnTo>
                  <a:lnTo>
                    <a:pt x="2542375" y="410652"/>
                  </a:lnTo>
                  <a:lnTo>
                    <a:pt x="2509528" y="380576"/>
                  </a:lnTo>
                  <a:lnTo>
                    <a:pt x="2475800" y="351469"/>
                  </a:lnTo>
                  <a:lnTo>
                    <a:pt x="2441215" y="323352"/>
                  </a:lnTo>
                  <a:lnTo>
                    <a:pt x="2405793" y="296247"/>
                  </a:lnTo>
                  <a:lnTo>
                    <a:pt x="2369559" y="270177"/>
                  </a:lnTo>
                  <a:lnTo>
                    <a:pt x="2332532" y="245163"/>
                  </a:lnTo>
                  <a:lnTo>
                    <a:pt x="2294736" y="221227"/>
                  </a:lnTo>
                  <a:lnTo>
                    <a:pt x="2256193" y="198393"/>
                  </a:lnTo>
                  <a:lnTo>
                    <a:pt x="2216925" y="176681"/>
                  </a:lnTo>
                  <a:lnTo>
                    <a:pt x="2176953" y="156114"/>
                  </a:lnTo>
                  <a:lnTo>
                    <a:pt x="2136300" y="136714"/>
                  </a:lnTo>
                  <a:lnTo>
                    <a:pt x="2094988" y="118502"/>
                  </a:lnTo>
                  <a:lnTo>
                    <a:pt x="2053038" y="101502"/>
                  </a:lnTo>
                  <a:lnTo>
                    <a:pt x="2010474" y="85735"/>
                  </a:lnTo>
                  <a:lnTo>
                    <a:pt x="1967317" y="71223"/>
                  </a:lnTo>
                  <a:lnTo>
                    <a:pt x="1923590" y="57989"/>
                  </a:lnTo>
                  <a:lnTo>
                    <a:pt x="1879313" y="46054"/>
                  </a:lnTo>
                  <a:lnTo>
                    <a:pt x="1834510" y="35440"/>
                  </a:lnTo>
                  <a:lnTo>
                    <a:pt x="1789202" y="26170"/>
                  </a:lnTo>
                  <a:lnTo>
                    <a:pt x="1743412" y="18265"/>
                  </a:lnTo>
                  <a:lnTo>
                    <a:pt x="1697162" y="11749"/>
                  </a:lnTo>
                  <a:lnTo>
                    <a:pt x="1650473" y="6641"/>
                  </a:lnTo>
                  <a:lnTo>
                    <a:pt x="1603368" y="2966"/>
                  </a:lnTo>
                  <a:lnTo>
                    <a:pt x="1555869" y="745"/>
                  </a:lnTo>
                  <a:lnTo>
                    <a:pt x="1507997" y="0"/>
                  </a:lnTo>
                  <a:lnTo>
                    <a:pt x="1460126" y="745"/>
                  </a:lnTo>
                  <a:lnTo>
                    <a:pt x="1412627" y="2966"/>
                  </a:lnTo>
                  <a:lnTo>
                    <a:pt x="1365522" y="6641"/>
                  </a:lnTo>
                  <a:lnTo>
                    <a:pt x="1318833" y="11749"/>
                  </a:lnTo>
                  <a:lnTo>
                    <a:pt x="1272583" y="18265"/>
                  </a:lnTo>
                  <a:lnTo>
                    <a:pt x="1226793" y="26170"/>
                  </a:lnTo>
                  <a:lnTo>
                    <a:pt x="1181485" y="35440"/>
                  </a:lnTo>
                  <a:lnTo>
                    <a:pt x="1136682" y="46054"/>
                  </a:lnTo>
                  <a:lnTo>
                    <a:pt x="1092405" y="57989"/>
                  </a:lnTo>
                  <a:lnTo>
                    <a:pt x="1048678" y="71223"/>
                  </a:lnTo>
                  <a:lnTo>
                    <a:pt x="1005521" y="85735"/>
                  </a:lnTo>
                  <a:lnTo>
                    <a:pt x="962957" y="101502"/>
                  </a:lnTo>
                  <a:lnTo>
                    <a:pt x="921007" y="118502"/>
                  </a:lnTo>
                  <a:lnTo>
                    <a:pt x="879695" y="136714"/>
                  </a:lnTo>
                  <a:lnTo>
                    <a:pt x="839042" y="156114"/>
                  </a:lnTo>
                  <a:lnTo>
                    <a:pt x="799070" y="176681"/>
                  </a:lnTo>
                  <a:lnTo>
                    <a:pt x="759802" y="198393"/>
                  </a:lnTo>
                  <a:lnTo>
                    <a:pt x="721259" y="221227"/>
                  </a:lnTo>
                  <a:lnTo>
                    <a:pt x="683463" y="245163"/>
                  </a:lnTo>
                  <a:lnTo>
                    <a:pt x="646436" y="270177"/>
                  </a:lnTo>
                  <a:lnTo>
                    <a:pt x="610202" y="296247"/>
                  </a:lnTo>
                  <a:lnTo>
                    <a:pt x="574780" y="323352"/>
                  </a:lnTo>
                  <a:lnTo>
                    <a:pt x="540195" y="351469"/>
                  </a:lnTo>
                  <a:lnTo>
                    <a:pt x="506467" y="380576"/>
                  </a:lnTo>
                  <a:lnTo>
                    <a:pt x="473620" y="410652"/>
                  </a:lnTo>
                  <a:lnTo>
                    <a:pt x="441674" y="441674"/>
                  </a:lnTo>
                  <a:lnTo>
                    <a:pt x="410652" y="473620"/>
                  </a:lnTo>
                  <a:lnTo>
                    <a:pt x="380576" y="506467"/>
                  </a:lnTo>
                  <a:lnTo>
                    <a:pt x="351469" y="540195"/>
                  </a:lnTo>
                  <a:lnTo>
                    <a:pt x="323352" y="574780"/>
                  </a:lnTo>
                  <a:lnTo>
                    <a:pt x="296247" y="610202"/>
                  </a:lnTo>
                  <a:lnTo>
                    <a:pt x="270177" y="646436"/>
                  </a:lnTo>
                  <a:lnTo>
                    <a:pt x="245163" y="683463"/>
                  </a:lnTo>
                  <a:lnTo>
                    <a:pt x="221227" y="721259"/>
                  </a:lnTo>
                  <a:lnTo>
                    <a:pt x="198393" y="759802"/>
                  </a:lnTo>
                  <a:lnTo>
                    <a:pt x="176681" y="799070"/>
                  </a:lnTo>
                  <a:lnTo>
                    <a:pt x="156114" y="839042"/>
                  </a:lnTo>
                  <a:lnTo>
                    <a:pt x="136714" y="879695"/>
                  </a:lnTo>
                  <a:lnTo>
                    <a:pt x="118502" y="921007"/>
                  </a:lnTo>
                  <a:lnTo>
                    <a:pt x="101502" y="962957"/>
                  </a:lnTo>
                  <a:lnTo>
                    <a:pt x="85735" y="1005521"/>
                  </a:lnTo>
                  <a:lnTo>
                    <a:pt x="71223" y="1048678"/>
                  </a:lnTo>
                  <a:lnTo>
                    <a:pt x="57989" y="1092405"/>
                  </a:lnTo>
                  <a:lnTo>
                    <a:pt x="46054" y="1136682"/>
                  </a:lnTo>
                  <a:lnTo>
                    <a:pt x="35440" y="1181485"/>
                  </a:lnTo>
                  <a:lnTo>
                    <a:pt x="26170" y="1226793"/>
                  </a:lnTo>
                  <a:lnTo>
                    <a:pt x="18265" y="1272583"/>
                  </a:lnTo>
                  <a:lnTo>
                    <a:pt x="11749" y="1318833"/>
                  </a:lnTo>
                  <a:lnTo>
                    <a:pt x="6641" y="1365522"/>
                  </a:lnTo>
                  <a:lnTo>
                    <a:pt x="2966" y="1412627"/>
                  </a:lnTo>
                  <a:lnTo>
                    <a:pt x="745" y="1460126"/>
                  </a:lnTo>
                  <a:lnTo>
                    <a:pt x="0" y="1507998"/>
                  </a:lnTo>
                  <a:lnTo>
                    <a:pt x="745" y="1555869"/>
                  </a:lnTo>
                  <a:lnTo>
                    <a:pt x="2966" y="1603368"/>
                  </a:lnTo>
                  <a:lnTo>
                    <a:pt x="6641" y="1650473"/>
                  </a:lnTo>
                  <a:lnTo>
                    <a:pt x="11749" y="1697162"/>
                  </a:lnTo>
                  <a:lnTo>
                    <a:pt x="18265" y="1743412"/>
                  </a:lnTo>
                  <a:lnTo>
                    <a:pt x="26170" y="1789202"/>
                  </a:lnTo>
                  <a:lnTo>
                    <a:pt x="35440" y="1834510"/>
                  </a:lnTo>
                  <a:lnTo>
                    <a:pt x="46054" y="1879313"/>
                  </a:lnTo>
                  <a:lnTo>
                    <a:pt x="57989" y="1923590"/>
                  </a:lnTo>
                  <a:lnTo>
                    <a:pt x="71223" y="1967317"/>
                  </a:lnTo>
                  <a:lnTo>
                    <a:pt x="85735" y="2010474"/>
                  </a:lnTo>
                  <a:lnTo>
                    <a:pt x="101502" y="2053038"/>
                  </a:lnTo>
                  <a:lnTo>
                    <a:pt x="118502" y="2094988"/>
                  </a:lnTo>
                  <a:lnTo>
                    <a:pt x="136714" y="2136300"/>
                  </a:lnTo>
                  <a:lnTo>
                    <a:pt x="156114" y="2176953"/>
                  </a:lnTo>
                  <a:lnTo>
                    <a:pt x="176681" y="2216925"/>
                  </a:lnTo>
                  <a:lnTo>
                    <a:pt x="198393" y="2256193"/>
                  </a:lnTo>
                  <a:lnTo>
                    <a:pt x="221227" y="2294736"/>
                  </a:lnTo>
                  <a:lnTo>
                    <a:pt x="245163" y="2332532"/>
                  </a:lnTo>
                  <a:lnTo>
                    <a:pt x="270177" y="2369559"/>
                  </a:lnTo>
                  <a:lnTo>
                    <a:pt x="296247" y="2405793"/>
                  </a:lnTo>
                  <a:lnTo>
                    <a:pt x="323352" y="2441215"/>
                  </a:lnTo>
                  <a:lnTo>
                    <a:pt x="351469" y="2475800"/>
                  </a:lnTo>
                  <a:lnTo>
                    <a:pt x="380576" y="2509528"/>
                  </a:lnTo>
                  <a:lnTo>
                    <a:pt x="410652" y="2542375"/>
                  </a:lnTo>
                  <a:lnTo>
                    <a:pt x="441674" y="2574321"/>
                  </a:lnTo>
                  <a:lnTo>
                    <a:pt x="473620" y="2605343"/>
                  </a:lnTo>
                  <a:lnTo>
                    <a:pt x="506467" y="2635419"/>
                  </a:lnTo>
                  <a:lnTo>
                    <a:pt x="540195" y="2664526"/>
                  </a:lnTo>
                  <a:lnTo>
                    <a:pt x="574780" y="2692643"/>
                  </a:lnTo>
                  <a:lnTo>
                    <a:pt x="610202" y="2719748"/>
                  </a:lnTo>
                  <a:lnTo>
                    <a:pt x="646436" y="2745818"/>
                  </a:lnTo>
                  <a:lnTo>
                    <a:pt x="683463" y="2770832"/>
                  </a:lnTo>
                  <a:lnTo>
                    <a:pt x="721259" y="2794768"/>
                  </a:lnTo>
                  <a:lnTo>
                    <a:pt x="759802" y="2817602"/>
                  </a:lnTo>
                  <a:lnTo>
                    <a:pt x="799070" y="2839314"/>
                  </a:lnTo>
                  <a:lnTo>
                    <a:pt x="839042" y="2859881"/>
                  </a:lnTo>
                  <a:lnTo>
                    <a:pt x="879695" y="2879281"/>
                  </a:lnTo>
                  <a:lnTo>
                    <a:pt x="921007" y="2897493"/>
                  </a:lnTo>
                  <a:lnTo>
                    <a:pt x="962957" y="2914493"/>
                  </a:lnTo>
                  <a:lnTo>
                    <a:pt x="1005521" y="2930260"/>
                  </a:lnTo>
                  <a:lnTo>
                    <a:pt x="1048678" y="2944772"/>
                  </a:lnTo>
                  <a:lnTo>
                    <a:pt x="1092405" y="2958006"/>
                  </a:lnTo>
                  <a:lnTo>
                    <a:pt x="1136682" y="2969941"/>
                  </a:lnTo>
                  <a:lnTo>
                    <a:pt x="1181485" y="2980555"/>
                  </a:lnTo>
                  <a:lnTo>
                    <a:pt x="1226793" y="2989825"/>
                  </a:lnTo>
                  <a:lnTo>
                    <a:pt x="1272583" y="2997730"/>
                  </a:lnTo>
                  <a:lnTo>
                    <a:pt x="1318833" y="3004246"/>
                  </a:lnTo>
                  <a:lnTo>
                    <a:pt x="1365522" y="3009354"/>
                  </a:lnTo>
                  <a:lnTo>
                    <a:pt x="1412627" y="3013029"/>
                  </a:lnTo>
                  <a:lnTo>
                    <a:pt x="1460126" y="3015250"/>
                  </a:lnTo>
                  <a:lnTo>
                    <a:pt x="1507998" y="3015996"/>
                  </a:lnTo>
                  <a:lnTo>
                    <a:pt x="1555869" y="3015250"/>
                  </a:lnTo>
                  <a:lnTo>
                    <a:pt x="1603368" y="3013029"/>
                  </a:lnTo>
                  <a:lnTo>
                    <a:pt x="1650473" y="3009354"/>
                  </a:lnTo>
                  <a:lnTo>
                    <a:pt x="1697162" y="3004246"/>
                  </a:lnTo>
                  <a:lnTo>
                    <a:pt x="1743412" y="2997730"/>
                  </a:lnTo>
                  <a:lnTo>
                    <a:pt x="1789202" y="2989825"/>
                  </a:lnTo>
                  <a:lnTo>
                    <a:pt x="1834510" y="2980555"/>
                  </a:lnTo>
                  <a:lnTo>
                    <a:pt x="1879313" y="2969941"/>
                  </a:lnTo>
                  <a:lnTo>
                    <a:pt x="1923590" y="2958006"/>
                  </a:lnTo>
                  <a:lnTo>
                    <a:pt x="1967317" y="2944772"/>
                  </a:lnTo>
                  <a:lnTo>
                    <a:pt x="2010474" y="2930260"/>
                  </a:lnTo>
                  <a:lnTo>
                    <a:pt x="2053038" y="2914493"/>
                  </a:lnTo>
                  <a:lnTo>
                    <a:pt x="2094988" y="2897493"/>
                  </a:lnTo>
                  <a:lnTo>
                    <a:pt x="2136300" y="2879281"/>
                  </a:lnTo>
                  <a:lnTo>
                    <a:pt x="2176953" y="2859881"/>
                  </a:lnTo>
                  <a:lnTo>
                    <a:pt x="2216925" y="2839314"/>
                  </a:lnTo>
                  <a:lnTo>
                    <a:pt x="2256193" y="2817602"/>
                  </a:lnTo>
                  <a:lnTo>
                    <a:pt x="2294736" y="2794768"/>
                  </a:lnTo>
                  <a:lnTo>
                    <a:pt x="2332532" y="2770832"/>
                  </a:lnTo>
                  <a:lnTo>
                    <a:pt x="2369559" y="2745818"/>
                  </a:lnTo>
                  <a:lnTo>
                    <a:pt x="2405793" y="2719748"/>
                  </a:lnTo>
                  <a:lnTo>
                    <a:pt x="2441215" y="2692643"/>
                  </a:lnTo>
                  <a:lnTo>
                    <a:pt x="2475800" y="2664526"/>
                  </a:lnTo>
                  <a:lnTo>
                    <a:pt x="2509528" y="2635419"/>
                  </a:lnTo>
                  <a:lnTo>
                    <a:pt x="2542375" y="2605343"/>
                  </a:lnTo>
                  <a:lnTo>
                    <a:pt x="2574321" y="2574321"/>
                  </a:lnTo>
                  <a:lnTo>
                    <a:pt x="2605343" y="2542375"/>
                  </a:lnTo>
                  <a:lnTo>
                    <a:pt x="2635419" y="2509528"/>
                  </a:lnTo>
                  <a:lnTo>
                    <a:pt x="2664526" y="2475800"/>
                  </a:lnTo>
                  <a:lnTo>
                    <a:pt x="2692643" y="2441215"/>
                  </a:lnTo>
                  <a:lnTo>
                    <a:pt x="2719748" y="2405793"/>
                  </a:lnTo>
                  <a:lnTo>
                    <a:pt x="2745818" y="2369559"/>
                  </a:lnTo>
                  <a:lnTo>
                    <a:pt x="2770832" y="2332532"/>
                  </a:lnTo>
                  <a:lnTo>
                    <a:pt x="2794768" y="2294736"/>
                  </a:lnTo>
                  <a:lnTo>
                    <a:pt x="2817602" y="2256193"/>
                  </a:lnTo>
                  <a:lnTo>
                    <a:pt x="2839314" y="2216925"/>
                  </a:lnTo>
                  <a:lnTo>
                    <a:pt x="2859881" y="2176953"/>
                  </a:lnTo>
                  <a:lnTo>
                    <a:pt x="2879281" y="2136300"/>
                  </a:lnTo>
                  <a:lnTo>
                    <a:pt x="2897493" y="2094988"/>
                  </a:lnTo>
                  <a:lnTo>
                    <a:pt x="2914493" y="2053038"/>
                  </a:lnTo>
                  <a:lnTo>
                    <a:pt x="2930260" y="2010474"/>
                  </a:lnTo>
                  <a:lnTo>
                    <a:pt x="2944772" y="1967317"/>
                  </a:lnTo>
                  <a:lnTo>
                    <a:pt x="2958006" y="1923590"/>
                  </a:lnTo>
                  <a:lnTo>
                    <a:pt x="2969941" y="1879313"/>
                  </a:lnTo>
                  <a:lnTo>
                    <a:pt x="2980555" y="1834510"/>
                  </a:lnTo>
                  <a:lnTo>
                    <a:pt x="2989825" y="1789202"/>
                  </a:lnTo>
                  <a:lnTo>
                    <a:pt x="2997730" y="1743412"/>
                  </a:lnTo>
                  <a:lnTo>
                    <a:pt x="3004246" y="1697162"/>
                  </a:lnTo>
                  <a:lnTo>
                    <a:pt x="3009354" y="1650473"/>
                  </a:lnTo>
                  <a:lnTo>
                    <a:pt x="3013029" y="1603368"/>
                  </a:lnTo>
                  <a:lnTo>
                    <a:pt x="3015250" y="1555869"/>
                  </a:lnTo>
                  <a:lnTo>
                    <a:pt x="3015996" y="1507998"/>
                  </a:lnTo>
                  <a:close/>
                </a:path>
              </a:pathLst>
            </a:custGeom>
            <a:solidFill>
              <a:srgbClr val="FC7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55904" y="2686811"/>
              <a:ext cx="3016250" cy="3016250"/>
            </a:xfrm>
            <a:custGeom>
              <a:avLst/>
              <a:gdLst/>
              <a:ahLst/>
              <a:cxnLst/>
              <a:rect l="l" t="t" r="r" b="b"/>
              <a:pathLst>
                <a:path w="3016250" h="3016250">
                  <a:moveTo>
                    <a:pt x="0" y="1507998"/>
                  </a:moveTo>
                  <a:lnTo>
                    <a:pt x="745" y="1460126"/>
                  </a:lnTo>
                  <a:lnTo>
                    <a:pt x="2966" y="1412627"/>
                  </a:lnTo>
                  <a:lnTo>
                    <a:pt x="6641" y="1365522"/>
                  </a:lnTo>
                  <a:lnTo>
                    <a:pt x="11749" y="1318833"/>
                  </a:lnTo>
                  <a:lnTo>
                    <a:pt x="18265" y="1272583"/>
                  </a:lnTo>
                  <a:lnTo>
                    <a:pt x="26170" y="1226793"/>
                  </a:lnTo>
                  <a:lnTo>
                    <a:pt x="35440" y="1181485"/>
                  </a:lnTo>
                  <a:lnTo>
                    <a:pt x="46054" y="1136682"/>
                  </a:lnTo>
                  <a:lnTo>
                    <a:pt x="57989" y="1092405"/>
                  </a:lnTo>
                  <a:lnTo>
                    <a:pt x="71223" y="1048678"/>
                  </a:lnTo>
                  <a:lnTo>
                    <a:pt x="85735" y="1005521"/>
                  </a:lnTo>
                  <a:lnTo>
                    <a:pt x="101502" y="962957"/>
                  </a:lnTo>
                  <a:lnTo>
                    <a:pt x="118502" y="921007"/>
                  </a:lnTo>
                  <a:lnTo>
                    <a:pt x="136714" y="879695"/>
                  </a:lnTo>
                  <a:lnTo>
                    <a:pt x="156114" y="839042"/>
                  </a:lnTo>
                  <a:lnTo>
                    <a:pt x="176681" y="799070"/>
                  </a:lnTo>
                  <a:lnTo>
                    <a:pt x="198393" y="759802"/>
                  </a:lnTo>
                  <a:lnTo>
                    <a:pt x="221227" y="721259"/>
                  </a:lnTo>
                  <a:lnTo>
                    <a:pt x="245163" y="683463"/>
                  </a:lnTo>
                  <a:lnTo>
                    <a:pt x="270177" y="646436"/>
                  </a:lnTo>
                  <a:lnTo>
                    <a:pt x="296247" y="610202"/>
                  </a:lnTo>
                  <a:lnTo>
                    <a:pt x="323352" y="574780"/>
                  </a:lnTo>
                  <a:lnTo>
                    <a:pt x="351469" y="540195"/>
                  </a:lnTo>
                  <a:lnTo>
                    <a:pt x="380576" y="506467"/>
                  </a:lnTo>
                  <a:lnTo>
                    <a:pt x="410652" y="473620"/>
                  </a:lnTo>
                  <a:lnTo>
                    <a:pt x="441674" y="441674"/>
                  </a:lnTo>
                  <a:lnTo>
                    <a:pt x="473620" y="410652"/>
                  </a:lnTo>
                  <a:lnTo>
                    <a:pt x="506467" y="380576"/>
                  </a:lnTo>
                  <a:lnTo>
                    <a:pt x="540195" y="351469"/>
                  </a:lnTo>
                  <a:lnTo>
                    <a:pt x="574780" y="323352"/>
                  </a:lnTo>
                  <a:lnTo>
                    <a:pt x="610202" y="296247"/>
                  </a:lnTo>
                  <a:lnTo>
                    <a:pt x="646436" y="270177"/>
                  </a:lnTo>
                  <a:lnTo>
                    <a:pt x="683463" y="245163"/>
                  </a:lnTo>
                  <a:lnTo>
                    <a:pt x="721259" y="221227"/>
                  </a:lnTo>
                  <a:lnTo>
                    <a:pt x="759802" y="198393"/>
                  </a:lnTo>
                  <a:lnTo>
                    <a:pt x="799070" y="176681"/>
                  </a:lnTo>
                  <a:lnTo>
                    <a:pt x="839042" y="156114"/>
                  </a:lnTo>
                  <a:lnTo>
                    <a:pt x="879695" y="136714"/>
                  </a:lnTo>
                  <a:lnTo>
                    <a:pt x="921007" y="118502"/>
                  </a:lnTo>
                  <a:lnTo>
                    <a:pt x="962957" y="101502"/>
                  </a:lnTo>
                  <a:lnTo>
                    <a:pt x="1005521" y="85735"/>
                  </a:lnTo>
                  <a:lnTo>
                    <a:pt x="1048678" y="71223"/>
                  </a:lnTo>
                  <a:lnTo>
                    <a:pt x="1092405" y="57989"/>
                  </a:lnTo>
                  <a:lnTo>
                    <a:pt x="1136682" y="46054"/>
                  </a:lnTo>
                  <a:lnTo>
                    <a:pt x="1181485" y="35440"/>
                  </a:lnTo>
                  <a:lnTo>
                    <a:pt x="1226793" y="26170"/>
                  </a:lnTo>
                  <a:lnTo>
                    <a:pt x="1272583" y="18265"/>
                  </a:lnTo>
                  <a:lnTo>
                    <a:pt x="1318833" y="11749"/>
                  </a:lnTo>
                  <a:lnTo>
                    <a:pt x="1365522" y="6641"/>
                  </a:lnTo>
                  <a:lnTo>
                    <a:pt x="1412627" y="2966"/>
                  </a:lnTo>
                  <a:lnTo>
                    <a:pt x="1460126" y="745"/>
                  </a:lnTo>
                  <a:lnTo>
                    <a:pt x="1507997" y="0"/>
                  </a:lnTo>
                  <a:lnTo>
                    <a:pt x="1555869" y="745"/>
                  </a:lnTo>
                  <a:lnTo>
                    <a:pt x="1603368" y="2966"/>
                  </a:lnTo>
                  <a:lnTo>
                    <a:pt x="1650473" y="6641"/>
                  </a:lnTo>
                  <a:lnTo>
                    <a:pt x="1697162" y="11749"/>
                  </a:lnTo>
                  <a:lnTo>
                    <a:pt x="1743412" y="18265"/>
                  </a:lnTo>
                  <a:lnTo>
                    <a:pt x="1789202" y="26170"/>
                  </a:lnTo>
                  <a:lnTo>
                    <a:pt x="1834510" y="35440"/>
                  </a:lnTo>
                  <a:lnTo>
                    <a:pt x="1879313" y="46054"/>
                  </a:lnTo>
                  <a:lnTo>
                    <a:pt x="1923590" y="57989"/>
                  </a:lnTo>
                  <a:lnTo>
                    <a:pt x="1967317" y="71223"/>
                  </a:lnTo>
                  <a:lnTo>
                    <a:pt x="2010474" y="85735"/>
                  </a:lnTo>
                  <a:lnTo>
                    <a:pt x="2053038" y="101502"/>
                  </a:lnTo>
                  <a:lnTo>
                    <a:pt x="2094988" y="118502"/>
                  </a:lnTo>
                  <a:lnTo>
                    <a:pt x="2136300" y="136714"/>
                  </a:lnTo>
                  <a:lnTo>
                    <a:pt x="2176953" y="156114"/>
                  </a:lnTo>
                  <a:lnTo>
                    <a:pt x="2216925" y="176681"/>
                  </a:lnTo>
                  <a:lnTo>
                    <a:pt x="2256193" y="198393"/>
                  </a:lnTo>
                  <a:lnTo>
                    <a:pt x="2294736" y="221227"/>
                  </a:lnTo>
                  <a:lnTo>
                    <a:pt x="2332532" y="245163"/>
                  </a:lnTo>
                  <a:lnTo>
                    <a:pt x="2369559" y="270177"/>
                  </a:lnTo>
                  <a:lnTo>
                    <a:pt x="2405793" y="296247"/>
                  </a:lnTo>
                  <a:lnTo>
                    <a:pt x="2441215" y="323352"/>
                  </a:lnTo>
                  <a:lnTo>
                    <a:pt x="2475800" y="351469"/>
                  </a:lnTo>
                  <a:lnTo>
                    <a:pt x="2509528" y="380576"/>
                  </a:lnTo>
                  <a:lnTo>
                    <a:pt x="2542375" y="410652"/>
                  </a:lnTo>
                  <a:lnTo>
                    <a:pt x="2574321" y="441674"/>
                  </a:lnTo>
                  <a:lnTo>
                    <a:pt x="2605343" y="473620"/>
                  </a:lnTo>
                  <a:lnTo>
                    <a:pt x="2635419" y="506467"/>
                  </a:lnTo>
                  <a:lnTo>
                    <a:pt x="2664526" y="540195"/>
                  </a:lnTo>
                  <a:lnTo>
                    <a:pt x="2692643" y="574780"/>
                  </a:lnTo>
                  <a:lnTo>
                    <a:pt x="2719748" y="610202"/>
                  </a:lnTo>
                  <a:lnTo>
                    <a:pt x="2745818" y="646436"/>
                  </a:lnTo>
                  <a:lnTo>
                    <a:pt x="2770832" y="683463"/>
                  </a:lnTo>
                  <a:lnTo>
                    <a:pt x="2794768" y="721259"/>
                  </a:lnTo>
                  <a:lnTo>
                    <a:pt x="2817602" y="759802"/>
                  </a:lnTo>
                  <a:lnTo>
                    <a:pt x="2839314" y="799070"/>
                  </a:lnTo>
                  <a:lnTo>
                    <a:pt x="2859881" y="839042"/>
                  </a:lnTo>
                  <a:lnTo>
                    <a:pt x="2879281" y="879695"/>
                  </a:lnTo>
                  <a:lnTo>
                    <a:pt x="2897493" y="921007"/>
                  </a:lnTo>
                  <a:lnTo>
                    <a:pt x="2914493" y="962957"/>
                  </a:lnTo>
                  <a:lnTo>
                    <a:pt x="2930260" y="1005521"/>
                  </a:lnTo>
                  <a:lnTo>
                    <a:pt x="2944772" y="1048678"/>
                  </a:lnTo>
                  <a:lnTo>
                    <a:pt x="2958006" y="1092405"/>
                  </a:lnTo>
                  <a:lnTo>
                    <a:pt x="2969941" y="1136682"/>
                  </a:lnTo>
                  <a:lnTo>
                    <a:pt x="2980555" y="1181485"/>
                  </a:lnTo>
                  <a:lnTo>
                    <a:pt x="2989825" y="1226793"/>
                  </a:lnTo>
                  <a:lnTo>
                    <a:pt x="2997730" y="1272583"/>
                  </a:lnTo>
                  <a:lnTo>
                    <a:pt x="3004246" y="1318833"/>
                  </a:lnTo>
                  <a:lnTo>
                    <a:pt x="3009354" y="1365522"/>
                  </a:lnTo>
                  <a:lnTo>
                    <a:pt x="3013029" y="1412627"/>
                  </a:lnTo>
                  <a:lnTo>
                    <a:pt x="3015250" y="1460126"/>
                  </a:lnTo>
                  <a:lnTo>
                    <a:pt x="3015996" y="1507998"/>
                  </a:lnTo>
                  <a:lnTo>
                    <a:pt x="3015250" y="1555869"/>
                  </a:lnTo>
                  <a:lnTo>
                    <a:pt x="3013029" y="1603368"/>
                  </a:lnTo>
                  <a:lnTo>
                    <a:pt x="3009354" y="1650473"/>
                  </a:lnTo>
                  <a:lnTo>
                    <a:pt x="3004246" y="1697162"/>
                  </a:lnTo>
                  <a:lnTo>
                    <a:pt x="2997730" y="1743412"/>
                  </a:lnTo>
                  <a:lnTo>
                    <a:pt x="2989825" y="1789202"/>
                  </a:lnTo>
                  <a:lnTo>
                    <a:pt x="2980555" y="1834510"/>
                  </a:lnTo>
                  <a:lnTo>
                    <a:pt x="2969941" y="1879313"/>
                  </a:lnTo>
                  <a:lnTo>
                    <a:pt x="2958006" y="1923590"/>
                  </a:lnTo>
                  <a:lnTo>
                    <a:pt x="2944772" y="1967317"/>
                  </a:lnTo>
                  <a:lnTo>
                    <a:pt x="2930260" y="2010474"/>
                  </a:lnTo>
                  <a:lnTo>
                    <a:pt x="2914493" y="2053038"/>
                  </a:lnTo>
                  <a:lnTo>
                    <a:pt x="2897493" y="2094988"/>
                  </a:lnTo>
                  <a:lnTo>
                    <a:pt x="2879281" y="2136300"/>
                  </a:lnTo>
                  <a:lnTo>
                    <a:pt x="2859881" y="2176953"/>
                  </a:lnTo>
                  <a:lnTo>
                    <a:pt x="2839314" y="2216925"/>
                  </a:lnTo>
                  <a:lnTo>
                    <a:pt x="2817602" y="2256193"/>
                  </a:lnTo>
                  <a:lnTo>
                    <a:pt x="2794768" y="2294736"/>
                  </a:lnTo>
                  <a:lnTo>
                    <a:pt x="2770832" y="2332532"/>
                  </a:lnTo>
                  <a:lnTo>
                    <a:pt x="2745818" y="2369559"/>
                  </a:lnTo>
                  <a:lnTo>
                    <a:pt x="2719748" y="2405793"/>
                  </a:lnTo>
                  <a:lnTo>
                    <a:pt x="2692643" y="2441215"/>
                  </a:lnTo>
                  <a:lnTo>
                    <a:pt x="2664526" y="2475800"/>
                  </a:lnTo>
                  <a:lnTo>
                    <a:pt x="2635419" y="2509528"/>
                  </a:lnTo>
                  <a:lnTo>
                    <a:pt x="2605343" y="2542375"/>
                  </a:lnTo>
                  <a:lnTo>
                    <a:pt x="2574321" y="2574321"/>
                  </a:lnTo>
                  <a:lnTo>
                    <a:pt x="2542375" y="2605343"/>
                  </a:lnTo>
                  <a:lnTo>
                    <a:pt x="2509528" y="2635419"/>
                  </a:lnTo>
                  <a:lnTo>
                    <a:pt x="2475800" y="2664526"/>
                  </a:lnTo>
                  <a:lnTo>
                    <a:pt x="2441215" y="2692643"/>
                  </a:lnTo>
                  <a:lnTo>
                    <a:pt x="2405793" y="2719748"/>
                  </a:lnTo>
                  <a:lnTo>
                    <a:pt x="2369559" y="2745818"/>
                  </a:lnTo>
                  <a:lnTo>
                    <a:pt x="2332532" y="2770832"/>
                  </a:lnTo>
                  <a:lnTo>
                    <a:pt x="2294736" y="2794768"/>
                  </a:lnTo>
                  <a:lnTo>
                    <a:pt x="2256193" y="2817602"/>
                  </a:lnTo>
                  <a:lnTo>
                    <a:pt x="2216925" y="2839314"/>
                  </a:lnTo>
                  <a:lnTo>
                    <a:pt x="2176953" y="2859881"/>
                  </a:lnTo>
                  <a:lnTo>
                    <a:pt x="2136300" y="2879281"/>
                  </a:lnTo>
                  <a:lnTo>
                    <a:pt x="2094988" y="2897493"/>
                  </a:lnTo>
                  <a:lnTo>
                    <a:pt x="2053038" y="2914493"/>
                  </a:lnTo>
                  <a:lnTo>
                    <a:pt x="2010474" y="2930260"/>
                  </a:lnTo>
                  <a:lnTo>
                    <a:pt x="1967317" y="2944772"/>
                  </a:lnTo>
                  <a:lnTo>
                    <a:pt x="1923590" y="2958006"/>
                  </a:lnTo>
                  <a:lnTo>
                    <a:pt x="1879313" y="2969941"/>
                  </a:lnTo>
                  <a:lnTo>
                    <a:pt x="1834510" y="2980555"/>
                  </a:lnTo>
                  <a:lnTo>
                    <a:pt x="1789202" y="2989825"/>
                  </a:lnTo>
                  <a:lnTo>
                    <a:pt x="1743412" y="2997730"/>
                  </a:lnTo>
                  <a:lnTo>
                    <a:pt x="1697162" y="3004246"/>
                  </a:lnTo>
                  <a:lnTo>
                    <a:pt x="1650473" y="3009354"/>
                  </a:lnTo>
                  <a:lnTo>
                    <a:pt x="1603368" y="3013029"/>
                  </a:lnTo>
                  <a:lnTo>
                    <a:pt x="1555869" y="3015250"/>
                  </a:lnTo>
                  <a:lnTo>
                    <a:pt x="1507998" y="3015996"/>
                  </a:lnTo>
                  <a:lnTo>
                    <a:pt x="1460126" y="3015250"/>
                  </a:lnTo>
                  <a:lnTo>
                    <a:pt x="1412627" y="3013029"/>
                  </a:lnTo>
                  <a:lnTo>
                    <a:pt x="1365522" y="3009354"/>
                  </a:lnTo>
                  <a:lnTo>
                    <a:pt x="1318833" y="3004246"/>
                  </a:lnTo>
                  <a:lnTo>
                    <a:pt x="1272583" y="2997730"/>
                  </a:lnTo>
                  <a:lnTo>
                    <a:pt x="1226793" y="2989825"/>
                  </a:lnTo>
                  <a:lnTo>
                    <a:pt x="1181485" y="2980555"/>
                  </a:lnTo>
                  <a:lnTo>
                    <a:pt x="1136682" y="2969941"/>
                  </a:lnTo>
                  <a:lnTo>
                    <a:pt x="1092405" y="2958006"/>
                  </a:lnTo>
                  <a:lnTo>
                    <a:pt x="1048678" y="2944772"/>
                  </a:lnTo>
                  <a:lnTo>
                    <a:pt x="1005521" y="2930260"/>
                  </a:lnTo>
                  <a:lnTo>
                    <a:pt x="962957" y="2914493"/>
                  </a:lnTo>
                  <a:lnTo>
                    <a:pt x="921007" y="2897493"/>
                  </a:lnTo>
                  <a:lnTo>
                    <a:pt x="879695" y="2879281"/>
                  </a:lnTo>
                  <a:lnTo>
                    <a:pt x="839042" y="2859881"/>
                  </a:lnTo>
                  <a:lnTo>
                    <a:pt x="799070" y="2839314"/>
                  </a:lnTo>
                  <a:lnTo>
                    <a:pt x="759802" y="2817602"/>
                  </a:lnTo>
                  <a:lnTo>
                    <a:pt x="721259" y="2794768"/>
                  </a:lnTo>
                  <a:lnTo>
                    <a:pt x="683463" y="2770832"/>
                  </a:lnTo>
                  <a:lnTo>
                    <a:pt x="646436" y="2745818"/>
                  </a:lnTo>
                  <a:lnTo>
                    <a:pt x="610202" y="2719748"/>
                  </a:lnTo>
                  <a:lnTo>
                    <a:pt x="574780" y="2692643"/>
                  </a:lnTo>
                  <a:lnTo>
                    <a:pt x="540195" y="2664526"/>
                  </a:lnTo>
                  <a:lnTo>
                    <a:pt x="506467" y="2635419"/>
                  </a:lnTo>
                  <a:lnTo>
                    <a:pt x="473620" y="2605343"/>
                  </a:lnTo>
                  <a:lnTo>
                    <a:pt x="441674" y="2574321"/>
                  </a:lnTo>
                  <a:lnTo>
                    <a:pt x="410652" y="2542375"/>
                  </a:lnTo>
                  <a:lnTo>
                    <a:pt x="380576" y="2509528"/>
                  </a:lnTo>
                  <a:lnTo>
                    <a:pt x="351469" y="2475800"/>
                  </a:lnTo>
                  <a:lnTo>
                    <a:pt x="323352" y="2441215"/>
                  </a:lnTo>
                  <a:lnTo>
                    <a:pt x="296247" y="2405793"/>
                  </a:lnTo>
                  <a:lnTo>
                    <a:pt x="270177" y="2369559"/>
                  </a:lnTo>
                  <a:lnTo>
                    <a:pt x="245163" y="2332532"/>
                  </a:lnTo>
                  <a:lnTo>
                    <a:pt x="221227" y="2294736"/>
                  </a:lnTo>
                  <a:lnTo>
                    <a:pt x="198393" y="2256193"/>
                  </a:lnTo>
                  <a:lnTo>
                    <a:pt x="176681" y="2216925"/>
                  </a:lnTo>
                  <a:lnTo>
                    <a:pt x="156114" y="2176953"/>
                  </a:lnTo>
                  <a:lnTo>
                    <a:pt x="136714" y="2136300"/>
                  </a:lnTo>
                  <a:lnTo>
                    <a:pt x="118502" y="2094988"/>
                  </a:lnTo>
                  <a:lnTo>
                    <a:pt x="101502" y="2053038"/>
                  </a:lnTo>
                  <a:lnTo>
                    <a:pt x="85735" y="2010474"/>
                  </a:lnTo>
                  <a:lnTo>
                    <a:pt x="71223" y="1967317"/>
                  </a:lnTo>
                  <a:lnTo>
                    <a:pt x="57989" y="1923590"/>
                  </a:lnTo>
                  <a:lnTo>
                    <a:pt x="46054" y="1879313"/>
                  </a:lnTo>
                  <a:lnTo>
                    <a:pt x="35440" y="1834510"/>
                  </a:lnTo>
                  <a:lnTo>
                    <a:pt x="26170" y="1789202"/>
                  </a:lnTo>
                  <a:lnTo>
                    <a:pt x="18265" y="1743412"/>
                  </a:lnTo>
                  <a:lnTo>
                    <a:pt x="11749" y="1697162"/>
                  </a:lnTo>
                  <a:lnTo>
                    <a:pt x="6641" y="1650473"/>
                  </a:lnTo>
                  <a:lnTo>
                    <a:pt x="2966" y="1603368"/>
                  </a:lnTo>
                  <a:lnTo>
                    <a:pt x="745" y="1555869"/>
                  </a:lnTo>
                  <a:lnTo>
                    <a:pt x="0" y="1507998"/>
                  </a:lnTo>
                  <a:close/>
                </a:path>
              </a:pathLst>
            </a:custGeom>
            <a:ln w="1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3388867" y="2802127"/>
            <a:ext cx="77724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140">
                <a:solidFill>
                  <a:srgbClr val="FFFFFF"/>
                </a:solidFill>
                <a:latin typeface="Georgia"/>
                <a:cs typeface="Georgia"/>
              </a:rPr>
              <a:t>Salaries 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630437" y="3206811"/>
            <a:ext cx="118554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135">
                <a:solidFill>
                  <a:srgbClr val="FFFFFF"/>
                </a:solidFill>
                <a:latin typeface="Georgia"/>
                <a:cs typeface="Georgia"/>
              </a:rPr>
              <a:t>Paid</a:t>
            </a:r>
            <a:r>
              <a:rPr dirty="0" sz="1300" spc="34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300" spc="135">
                <a:solidFill>
                  <a:srgbClr val="FFFFFF"/>
                </a:solidFill>
                <a:latin typeface="Georgia"/>
                <a:cs typeface="Georgia"/>
              </a:rPr>
              <a:t>Service 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831605" y="3568745"/>
            <a:ext cx="146685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135">
                <a:solidFill>
                  <a:srgbClr val="FFFFFF"/>
                </a:solidFill>
                <a:latin typeface="Georgia"/>
                <a:cs typeface="Georgia"/>
              </a:rPr>
              <a:t>Paid</a:t>
            </a:r>
            <a:r>
              <a:rPr dirty="0" sz="1300" spc="34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300" spc="140">
                <a:solidFill>
                  <a:srgbClr val="FFFFFF"/>
                </a:solidFill>
                <a:latin typeface="Georgia"/>
                <a:cs typeface="Georgia"/>
              </a:rPr>
              <a:t>Marketing 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880388" y="4000753"/>
            <a:ext cx="212471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150">
                <a:solidFill>
                  <a:srgbClr val="FFFFFF"/>
                </a:solidFill>
                <a:latin typeface="Georgia"/>
                <a:cs typeface="Georgia"/>
              </a:rPr>
              <a:t>Industry</a:t>
            </a:r>
            <a:r>
              <a:rPr dirty="0" sz="1300" spc="33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300" spc="135">
                <a:solidFill>
                  <a:srgbClr val="FFFFFF"/>
                </a:solidFill>
                <a:latin typeface="Georgia"/>
                <a:cs typeface="Georgia"/>
              </a:rPr>
              <a:t>Trade</a:t>
            </a:r>
            <a:r>
              <a:rPr dirty="0" sz="1300" spc="33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300" spc="130">
                <a:solidFill>
                  <a:srgbClr val="FFFFFF"/>
                </a:solidFill>
                <a:latin typeface="Georgia"/>
                <a:cs typeface="Georgia"/>
              </a:rPr>
              <a:t>Events 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899499" y="4450364"/>
            <a:ext cx="237680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155">
                <a:solidFill>
                  <a:srgbClr val="7E7E7E"/>
                </a:solidFill>
                <a:latin typeface="Georgia"/>
                <a:cs typeface="Georgia"/>
              </a:rPr>
              <a:t>Technology</a:t>
            </a:r>
            <a:r>
              <a:rPr dirty="0" sz="1300" spc="31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300" spc="145">
                <a:solidFill>
                  <a:srgbClr val="7E7E7E"/>
                </a:solidFill>
                <a:latin typeface="Georgia"/>
                <a:cs typeface="Georgia"/>
              </a:rPr>
              <a:t>Development 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493511" y="2769361"/>
            <a:ext cx="596265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20">
                <a:solidFill>
                  <a:srgbClr val="FFFFFF"/>
                </a:solidFill>
                <a:latin typeface="Georgia"/>
                <a:cs typeface="Georgia"/>
              </a:rPr>
              <a:t>$</a:t>
            </a:r>
            <a:r>
              <a:rPr dirty="0" sz="1650" spc="-22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650" spc="75">
                <a:solidFill>
                  <a:srgbClr val="FFFFFF"/>
                </a:solidFill>
                <a:latin typeface="Georgia"/>
                <a:cs typeface="Georgia"/>
              </a:rPr>
              <a:t>30k </a:t>
            </a:r>
            <a:endParaRPr sz="1650">
              <a:latin typeface="Georgia"/>
              <a:cs typeface="Georgi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383534" y="3154934"/>
            <a:ext cx="1082675" cy="690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95">
                <a:solidFill>
                  <a:srgbClr val="FFFFFF"/>
                </a:solidFill>
                <a:latin typeface="Georgia"/>
                <a:cs typeface="Georgia"/>
              </a:rPr>
              <a:t>$15k </a:t>
            </a:r>
            <a:endParaRPr sz="1650">
              <a:latin typeface="Georgia"/>
              <a:cs typeface="Georgia"/>
            </a:endParaRPr>
          </a:p>
          <a:p>
            <a:pPr marL="517525">
              <a:lnSpc>
                <a:spcPct val="100000"/>
              </a:lnSpc>
              <a:spcBef>
                <a:spcPts val="1275"/>
              </a:spcBef>
            </a:pPr>
            <a:r>
              <a:rPr dirty="0" sz="1650" spc="-20">
                <a:solidFill>
                  <a:srgbClr val="FFFFFF"/>
                </a:solidFill>
                <a:latin typeface="Georgia"/>
                <a:cs typeface="Georgia"/>
              </a:rPr>
              <a:t>$</a:t>
            </a:r>
            <a:r>
              <a:rPr dirty="0" sz="1650" spc="-22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650" spc="70">
                <a:solidFill>
                  <a:srgbClr val="FFFFFF"/>
                </a:solidFill>
                <a:latin typeface="Georgia"/>
                <a:cs typeface="Georgia"/>
              </a:rPr>
              <a:t>40</a:t>
            </a:r>
            <a:r>
              <a:rPr dirty="0" sz="1650" spc="-22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650" spc="-50">
                <a:solidFill>
                  <a:srgbClr val="FFFFFF"/>
                </a:solidFill>
                <a:latin typeface="Georgia"/>
                <a:cs typeface="Georgia"/>
              </a:rPr>
              <a:t>k</a:t>
            </a:r>
            <a:endParaRPr sz="1650">
              <a:latin typeface="Georgia"/>
              <a:cs typeface="Georgi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999730" y="3983976"/>
            <a:ext cx="419100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20">
                <a:solidFill>
                  <a:srgbClr val="FFFFFF"/>
                </a:solidFill>
                <a:latin typeface="Georgia"/>
                <a:cs typeface="Georgia"/>
              </a:rPr>
              <a:t>$</a:t>
            </a:r>
            <a:r>
              <a:rPr dirty="0" sz="1650" spc="-22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Georgia"/>
                <a:cs typeface="Georgia"/>
              </a:rPr>
              <a:t>5</a:t>
            </a:r>
            <a:r>
              <a:rPr dirty="0" sz="1650" spc="-22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650" spc="-50">
                <a:solidFill>
                  <a:srgbClr val="FFFFFF"/>
                </a:solidFill>
                <a:latin typeface="Georgia"/>
                <a:cs typeface="Georgia"/>
              </a:rPr>
              <a:t>k</a:t>
            </a:r>
            <a:endParaRPr sz="1650">
              <a:latin typeface="Georgia"/>
              <a:cs typeface="Georgi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181403" y="2989579"/>
            <a:ext cx="2162810" cy="3276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93040">
              <a:lnSpc>
                <a:spcPct val="104200"/>
              </a:lnSpc>
              <a:spcBef>
                <a:spcPts val="90"/>
              </a:spcBef>
            </a:pP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Salaries</a:t>
            </a:r>
            <a:r>
              <a:rPr dirty="0" sz="950" spc="7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Include:</a:t>
            </a:r>
            <a:r>
              <a:rPr dirty="0" sz="950" spc="9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Lead</a:t>
            </a:r>
            <a:r>
              <a:rPr dirty="0" sz="950" spc="9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Georgia"/>
                <a:cs typeface="Georgia"/>
              </a:rPr>
              <a:t>Creative, </a:t>
            </a:r>
            <a:r>
              <a:rPr dirty="0" sz="950" spc="10">
                <a:solidFill>
                  <a:srgbClr val="FFFFFF"/>
                </a:solidFill>
                <a:latin typeface="Georgia"/>
                <a:cs typeface="Georgia"/>
              </a:rPr>
              <a:t>Smart</a:t>
            </a:r>
            <a:r>
              <a:rPr dirty="0" sz="950" spc="4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10">
                <a:solidFill>
                  <a:srgbClr val="FFFFFF"/>
                </a:solidFill>
                <a:latin typeface="Georgia"/>
                <a:cs typeface="Georgia"/>
              </a:rPr>
              <a:t>Contract/Blockchain</a:t>
            </a:r>
            <a:r>
              <a:rPr dirty="0" sz="950" spc="7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10">
                <a:solidFill>
                  <a:srgbClr val="FFFFFF"/>
                </a:solidFill>
                <a:latin typeface="Georgia"/>
                <a:cs typeface="Georgia"/>
              </a:rPr>
              <a:t>Prog,</a:t>
            </a:r>
            <a:r>
              <a:rPr dirty="0" sz="950" spc="5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-25">
                <a:solidFill>
                  <a:srgbClr val="FFFFFF"/>
                </a:solidFill>
                <a:latin typeface="Georgia"/>
                <a:cs typeface="Georgia"/>
              </a:rPr>
              <a:t>PHP</a:t>
            </a:r>
            <a:endParaRPr sz="950">
              <a:latin typeface="Georgia"/>
              <a:cs typeface="Georgi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061834" y="3291332"/>
            <a:ext cx="2400935" cy="1765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Programmer,</a:t>
            </a:r>
            <a:r>
              <a:rPr dirty="0" sz="950" spc="15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Social</a:t>
            </a:r>
            <a:r>
              <a:rPr dirty="0" sz="950" spc="15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media/Lead</a:t>
            </a:r>
            <a:r>
              <a:rPr dirty="0" sz="950" spc="13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Georgia"/>
                <a:cs typeface="Georgia"/>
              </a:rPr>
              <a:t>generator</a:t>
            </a:r>
            <a:endParaRPr sz="950">
              <a:latin typeface="Georgia"/>
              <a:cs typeface="Georgi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054290" y="3593084"/>
            <a:ext cx="2416175" cy="4781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 indent="29845">
              <a:lnSpc>
                <a:spcPct val="104200"/>
              </a:lnSpc>
              <a:spcBef>
                <a:spcPts val="90"/>
              </a:spcBef>
            </a:pP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Paid</a:t>
            </a:r>
            <a:r>
              <a:rPr dirty="0" sz="950" spc="8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Service</a:t>
            </a:r>
            <a:r>
              <a:rPr dirty="0" sz="950" spc="7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Include:</a:t>
            </a:r>
            <a:r>
              <a:rPr dirty="0" sz="950" spc="7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Hosting</a:t>
            </a:r>
            <a:r>
              <a:rPr dirty="0" sz="950" spc="10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Georgia"/>
                <a:cs typeface="Georgia"/>
              </a:rPr>
              <a:t>Accounts,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Backup</a:t>
            </a:r>
            <a:r>
              <a:rPr dirty="0" sz="950" spc="114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Services,</a:t>
            </a:r>
            <a:r>
              <a:rPr dirty="0" sz="950" spc="10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Malware</a:t>
            </a:r>
            <a:r>
              <a:rPr dirty="0" sz="950" spc="10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Protection,</a:t>
            </a:r>
            <a:r>
              <a:rPr dirty="0" sz="950" spc="12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-20">
                <a:solidFill>
                  <a:srgbClr val="FFFFFF"/>
                </a:solidFill>
                <a:latin typeface="Georgia"/>
                <a:cs typeface="Georgia"/>
              </a:rPr>
              <a:t>Lead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Gen,</a:t>
            </a:r>
            <a:r>
              <a:rPr dirty="0" sz="950" spc="10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Email</a:t>
            </a:r>
            <a:r>
              <a:rPr dirty="0" sz="950" spc="8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Services,</a:t>
            </a:r>
            <a:r>
              <a:rPr dirty="0" sz="950" spc="7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Phone</a:t>
            </a:r>
            <a:r>
              <a:rPr dirty="0" sz="950" spc="10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Georgia"/>
                <a:cs typeface="Georgia"/>
              </a:rPr>
              <a:t>Services</a:t>
            </a:r>
            <a:endParaRPr sz="950">
              <a:latin typeface="Georgia"/>
              <a:cs typeface="Georgi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029144" y="4196588"/>
            <a:ext cx="2466340" cy="4781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-635">
              <a:lnSpc>
                <a:spcPct val="104200"/>
              </a:lnSpc>
              <a:spcBef>
                <a:spcPts val="90"/>
              </a:spcBef>
            </a:pP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Paid</a:t>
            </a:r>
            <a:r>
              <a:rPr dirty="0" sz="950" spc="12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Marketing</a:t>
            </a:r>
            <a:r>
              <a:rPr dirty="0" sz="950" spc="114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Includes:</a:t>
            </a:r>
            <a:r>
              <a:rPr dirty="0" sz="950" spc="10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Subscriptions</a:t>
            </a:r>
            <a:r>
              <a:rPr dirty="0" sz="950" spc="13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-25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 online</a:t>
            </a:r>
            <a:r>
              <a:rPr dirty="0" sz="950" spc="9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companies</a:t>
            </a:r>
            <a:r>
              <a:rPr dirty="0" sz="950" spc="12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like</a:t>
            </a:r>
            <a:r>
              <a:rPr dirty="0" sz="950" spc="8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Sports</a:t>
            </a:r>
            <a:r>
              <a:rPr dirty="0" sz="950" spc="8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Marketing</a:t>
            </a:r>
            <a:r>
              <a:rPr dirty="0" sz="950" spc="8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-25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 Sports</a:t>
            </a:r>
            <a:r>
              <a:rPr dirty="0" sz="950" spc="114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Influencer</a:t>
            </a:r>
            <a:r>
              <a:rPr dirty="0" sz="950" spc="114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Georgia"/>
                <a:cs typeface="Georgia"/>
              </a:rPr>
              <a:t>Agency.</a:t>
            </a:r>
            <a:endParaRPr sz="950">
              <a:latin typeface="Georgia"/>
              <a:cs typeface="Georgi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259984" y="4800091"/>
            <a:ext cx="2005964" cy="3276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89560" marR="5080" indent="-277495">
              <a:lnSpc>
                <a:spcPct val="104200"/>
              </a:lnSpc>
              <a:spcBef>
                <a:spcPts val="90"/>
              </a:spcBef>
            </a:pP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Industry</a:t>
            </a:r>
            <a:r>
              <a:rPr dirty="0" sz="950" spc="9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Trade</a:t>
            </a:r>
            <a:r>
              <a:rPr dirty="0" sz="950" spc="8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Events</a:t>
            </a:r>
            <a:r>
              <a:rPr dirty="0" sz="950" spc="12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Include:</a:t>
            </a:r>
            <a:r>
              <a:rPr dirty="0" sz="950" spc="9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-25">
                <a:solidFill>
                  <a:srgbClr val="FFFFFF"/>
                </a:solidFill>
                <a:latin typeface="Georgia"/>
                <a:cs typeface="Georgia"/>
              </a:rPr>
              <a:t>NIL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 Summits</a:t>
            </a:r>
            <a:r>
              <a:rPr dirty="0" sz="950" spc="9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dirty="0" sz="950" spc="9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Card</a:t>
            </a:r>
            <a:r>
              <a:rPr dirty="0" sz="950" spc="7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-20">
                <a:solidFill>
                  <a:srgbClr val="FFFFFF"/>
                </a:solidFill>
                <a:latin typeface="Georgia"/>
                <a:cs typeface="Georgia"/>
              </a:rPr>
              <a:t>Shows</a:t>
            </a:r>
            <a:endParaRPr sz="950">
              <a:latin typeface="Georgia"/>
              <a:cs typeface="Georgi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655405" y="5252720"/>
            <a:ext cx="1214120" cy="3276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38125" marR="5080" indent="-226060">
              <a:lnSpc>
                <a:spcPct val="104200"/>
              </a:lnSpc>
              <a:spcBef>
                <a:spcPts val="90"/>
              </a:spcBef>
            </a:pPr>
            <a:r>
              <a:rPr dirty="0" sz="950" spc="-10">
                <a:solidFill>
                  <a:srgbClr val="FFFFFF"/>
                </a:solidFill>
                <a:latin typeface="Georgia"/>
                <a:cs typeface="Georgia"/>
              </a:rPr>
              <a:t>Legal/Administrative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Reserve</a:t>
            </a:r>
            <a:r>
              <a:rPr dirty="0" sz="950" spc="5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-20">
                <a:solidFill>
                  <a:srgbClr val="FFFFFF"/>
                </a:solidFill>
                <a:latin typeface="Georgia"/>
                <a:cs typeface="Georgia"/>
              </a:rPr>
              <a:t>Cash</a:t>
            </a:r>
            <a:endParaRPr sz="950">
              <a:latin typeface="Georgia"/>
              <a:cs typeface="Georgia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4782311" y="2051304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 h="0">
                <a:moveTo>
                  <a:pt x="0" y="0"/>
                </a:moveTo>
                <a:lnTo>
                  <a:pt x="494538" y="0"/>
                </a:lnTo>
              </a:path>
            </a:pathLst>
          </a:custGeom>
          <a:ln w="31432">
            <a:solidFill>
              <a:srgbClr val="626F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6613" rIns="0" bIns="0" rtlCol="0" vert="horz">
            <a:spAutoFit/>
          </a:bodyPr>
          <a:lstStyle/>
          <a:p>
            <a:pPr marL="3840479">
              <a:lnSpc>
                <a:spcPct val="100000"/>
              </a:lnSpc>
              <a:spcBef>
                <a:spcPts val="130"/>
              </a:spcBef>
            </a:pPr>
            <a:r>
              <a:rPr dirty="0" spc="170"/>
              <a:t>Use</a:t>
            </a:r>
            <a:r>
              <a:rPr dirty="0" spc="15"/>
              <a:t>  </a:t>
            </a:r>
            <a:r>
              <a:rPr dirty="0" spc="130"/>
              <a:t>of</a:t>
            </a:r>
            <a:r>
              <a:rPr dirty="0" spc="15"/>
              <a:t>  </a:t>
            </a:r>
            <a:r>
              <a:rPr dirty="0" spc="195"/>
              <a:t>Funds </a:t>
            </a:r>
          </a:p>
        </p:txBody>
      </p:sp>
      <p:sp>
        <p:nvSpPr>
          <p:cNvPr id="27" name="object 27" descr=""/>
          <p:cNvSpPr txBox="1"/>
          <p:nvPr/>
        </p:nvSpPr>
        <p:spPr>
          <a:xfrm>
            <a:off x="8392921" y="4448809"/>
            <a:ext cx="559435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20">
                <a:solidFill>
                  <a:srgbClr val="7E7E7E"/>
                </a:solidFill>
                <a:latin typeface="Georgia"/>
                <a:cs typeface="Georgia"/>
              </a:rPr>
              <a:t>$</a:t>
            </a:r>
            <a:r>
              <a:rPr dirty="0" sz="1650" spc="-225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650" spc="70">
                <a:solidFill>
                  <a:srgbClr val="7E7E7E"/>
                </a:solidFill>
                <a:latin typeface="Georgia"/>
                <a:cs typeface="Georgia"/>
              </a:rPr>
              <a:t>95</a:t>
            </a:r>
            <a:r>
              <a:rPr dirty="0" sz="1650" spc="-22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650" spc="-50">
                <a:solidFill>
                  <a:srgbClr val="7E7E7E"/>
                </a:solidFill>
                <a:latin typeface="Georgia"/>
                <a:cs typeface="Georgia"/>
              </a:rPr>
              <a:t>k</a:t>
            </a:r>
            <a:endParaRPr sz="1650">
              <a:latin typeface="Georgia"/>
              <a:cs typeface="Georgi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736340" y="4870195"/>
            <a:ext cx="306895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dirty="0" sz="1300" spc="-14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300" spc="155">
                <a:solidFill>
                  <a:srgbClr val="FFFFFF"/>
                </a:solidFill>
                <a:latin typeface="Georgia"/>
                <a:cs typeface="Georgia"/>
              </a:rPr>
              <a:t>egal/Administrative/Insurance 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917321" y="4857242"/>
            <a:ext cx="530225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20">
                <a:solidFill>
                  <a:srgbClr val="FFFFFF"/>
                </a:solidFill>
                <a:latin typeface="Georgia"/>
                <a:cs typeface="Georgia"/>
              </a:rPr>
              <a:t>$</a:t>
            </a:r>
            <a:r>
              <a:rPr dirty="0" sz="1650" spc="-22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650" spc="70">
                <a:solidFill>
                  <a:srgbClr val="FFFFFF"/>
                </a:solidFill>
                <a:latin typeface="Georgia"/>
                <a:cs typeface="Georgia"/>
              </a:rPr>
              <a:t>15</a:t>
            </a:r>
            <a:r>
              <a:rPr dirty="0" sz="1650" spc="-22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650" spc="-50">
                <a:solidFill>
                  <a:srgbClr val="FFFFFF"/>
                </a:solidFill>
                <a:latin typeface="Georgia"/>
                <a:cs typeface="Georgia"/>
              </a:rPr>
              <a:t>k</a:t>
            </a:r>
            <a:endParaRPr sz="16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0" y="1057655"/>
            <a:ext cx="10058400" cy="5657850"/>
          </a:xfrm>
          <a:custGeom>
            <a:avLst/>
            <a:gdLst/>
            <a:ahLst/>
            <a:cxnLst/>
            <a:rect l="l" t="t" r="r" b="b"/>
            <a:pathLst>
              <a:path w="10058400" h="5657850">
                <a:moveTo>
                  <a:pt x="10058019" y="5657850"/>
                </a:moveTo>
                <a:lnTo>
                  <a:pt x="10058019" y="0"/>
                </a:lnTo>
                <a:lnTo>
                  <a:pt x="0" y="0"/>
                </a:lnTo>
                <a:lnTo>
                  <a:pt x="0" y="5657850"/>
                </a:lnTo>
                <a:lnTo>
                  <a:pt x="10058019" y="565785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922019" y="1603247"/>
            <a:ext cx="8458200" cy="4307205"/>
          </a:xfrm>
          <a:custGeom>
            <a:avLst/>
            <a:gdLst/>
            <a:ahLst/>
            <a:cxnLst/>
            <a:rect l="l" t="t" r="r" b="b"/>
            <a:pathLst>
              <a:path w="8458200" h="4307205">
                <a:moveTo>
                  <a:pt x="8458200" y="4306824"/>
                </a:moveTo>
                <a:lnTo>
                  <a:pt x="8458200" y="0"/>
                </a:lnTo>
                <a:lnTo>
                  <a:pt x="0" y="0"/>
                </a:lnTo>
                <a:lnTo>
                  <a:pt x="0" y="4306824"/>
                </a:lnTo>
                <a:lnTo>
                  <a:pt x="8458200" y="43068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2021</a:t>
            </a:r>
            <a:r>
              <a:rPr dirty="0" spc="-25"/>
              <a:t> </a:t>
            </a:r>
            <a:r>
              <a:rPr dirty="0"/>
              <a:t>-</a:t>
            </a:r>
            <a:r>
              <a:rPr dirty="0" spc="-25"/>
              <a:t> </a:t>
            </a:r>
            <a:r>
              <a:rPr dirty="0"/>
              <a:t>Platform</a:t>
            </a:r>
            <a:r>
              <a:rPr dirty="0" spc="-10"/>
              <a:t> </a:t>
            </a:r>
            <a:r>
              <a:rPr dirty="0"/>
              <a:t>Concept</a:t>
            </a:r>
            <a:r>
              <a:rPr dirty="0" spc="-25"/>
              <a:t> </a:t>
            </a:r>
            <a:r>
              <a:rPr dirty="0" spc="-10"/>
              <a:t>Born:</a:t>
            </a: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950" b="0">
                <a:latin typeface="Georgia"/>
                <a:cs typeface="Georgia"/>
              </a:rPr>
              <a:t>Allow</a:t>
            </a:r>
            <a:r>
              <a:rPr dirty="0" sz="950" spc="6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users</a:t>
            </a:r>
            <a:r>
              <a:rPr dirty="0" sz="950" spc="4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to</a:t>
            </a:r>
            <a:r>
              <a:rPr dirty="0" sz="950" spc="7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create</a:t>
            </a:r>
            <a:r>
              <a:rPr dirty="0" sz="950" spc="6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their</a:t>
            </a:r>
            <a:r>
              <a:rPr dirty="0" sz="950" spc="6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own</a:t>
            </a:r>
            <a:r>
              <a:rPr dirty="0" sz="950" spc="9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Trading</a:t>
            </a:r>
            <a:r>
              <a:rPr dirty="0" sz="950" spc="6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card</a:t>
            </a:r>
            <a:r>
              <a:rPr dirty="0" sz="950" spc="8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with</a:t>
            </a:r>
            <a:r>
              <a:rPr dirty="0" sz="950" spc="8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an</a:t>
            </a:r>
            <a:r>
              <a:rPr dirty="0" sz="950" spc="8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online</a:t>
            </a:r>
            <a:r>
              <a:rPr dirty="0" sz="950" spc="8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Trading</a:t>
            </a:r>
            <a:r>
              <a:rPr dirty="0" sz="950" spc="7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Card</a:t>
            </a:r>
            <a:r>
              <a:rPr dirty="0" sz="950" spc="6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Creation</a:t>
            </a:r>
            <a:r>
              <a:rPr dirty="0" sz="950" spc="70" b="0">
                <a:latin typeface="Georgia"/>
                <a:cs typeface="Georgia"/>
              </a:rPr>
              <a:t> </a:t>
            </a:r>
            <a:r>
              <a:rPr dirty="0" sz="950" spc="-10" b="0">
                <a:latin typeface="Georgia"/>
                <a:cs typeface="Georgia"/>
              </a:rPr>
              <a:t>Tool.</a:t>
            </a:r>
            <a:endParaRPr sz="9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9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dirty="0"/>
              <a:t>2022</a:t>
            </a:r>
            <a:r>
              <a:rPr dirty="0" spc="-40"/>
              <a:t> </a:t>
            </a:r>
            <a:r>
              <a:rPr dirty="0"/>
              <a:t>-</a:t>
            </a:r>
            <a:r>
              <a:rPr dirty="0" spc="-30"/>
              <a:t> </a:t>
            </a:r>
            <a:r>
              <a:rPr dirty="0"/>
              <a:t>Secured</a:t>
            </a:r>
            <a:r>
              <a:rPr dirty="0" spc="-30"/>
              <a:t> </a:t>
            </a:r>
            <a:r>
              <a:rPr dirty="0"/>
              <a:t>Seed</a:t>
            </a:r>
            <a:r>
              <a:rPr dirty="0" spc="-20"/>
              <a:t> </a:t>
            </a:r>
            <a:r>
              <a:rPr dirty="0" spc="-10"/>
              <a:t>Capital:</a:t>
            </a: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950" b="0">
                <a:latin typeface="Georgia"/>
                <a:cs typeface="Georgia"/>
              </a:rPr>
              <a:t>Secured</a:t>
            </a:r>
            <a:r>
              <a:rPr dirty="0" sz="950" spc="5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the</a:t>
            </a:r>
            <a:r>
              <a:rPr dirty="0" sz="950" spc="7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capital</a:t>
            </a:r>
            <a:r>
              <a:rPr dirty="0" sz="950" spc="7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needed</a:t>
            </a:r>
            <a:r>
              <a:rPr dirty="0" sz="950" spc="5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to</a:t>
            </a:r>
            <a:r>
              <a:rPr dirty="0" sz="950" spc="9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develop</a:t>
            </a:r>
            <a:r>
              <a:rPr dirty="0" sz="950" spc="7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Version</a:t>
            </a:r>
            <a:r>
              <a:rPr dirty="0" sz="950" spc="8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1</a:t>
            </a:r>
            <a:r>
              <a:rPr dirty="0" sz="950" spc="8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of</a:t>
            </a:r>
            <a:r>
              <a:rPr dirty="0" sz="950" spc="7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the</a:t>
            </a:r>
            <a:r>
              <a:rPr dirty="0" sz="950" spc="7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project.</a:t>
            </a:r>
            <a:r>
              <a:rPr dirty="0" sz="950" spc="8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This</a:t>
            </a:r>
            <a:r>
              <a:rPr dirty="0" sz="950" spc="7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included</a:t>
            </a:r>
            <a:r>
              <a:rPr dirty="0" sz="950" spc="7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two</a:t>
            </a:r>
            <a:r>
              <a:rPr dirty="0" sz="950" spc="9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investors</a:t>
            </a:r>
            <a:r>
              <a:rPr dirty="0" sz="950" spc="6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for</a:t>
            </a:r>
            <a:r>
              <a:rPr dirty="0" sz="950" spc="7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$75,000</a:t>
            </a:r>
            <a:r>
              <a:rPr dirty="0" sz="950" spc="10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and</a:t>
            </a:r>
            <a:r>
              <a:rPr dirty="0" sz="950" spc="8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the</a:t>
            </a:r>
            <a:r>
              <a:rPr dirty="0" sz="950" spc="7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founder</a:t>
            </a:r>
            <a:r>
              <a:rPr dirty="0" sz="950" spc="6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for</a:t>
            </a:r>
            <a:r>
              <a:rPr dirty="0" sz="950" spc="70" b="0">
                <a:latin typeface="Georgia"/>
                <a:cs typeface="Georgia"/>
              </a:rPr>
              <a:t> </a:t>
            </a:r>
            <a:r>
              <a:rPr dirty="0" sz="950" spc="-10" b="0">
                <a:latin typeface="Georgia"/>
                <a:cs typeface="Georgia"/>
              </a:rPr>
              <a:t>$65,000.</a:t>
            </a:r>
            <a:endParaRPr sz="9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9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2023</a:t>
            </a:r>
            <a:r>
              <a:rPr dirty="0" spc="-25"/>
              <a:t> </a:t>
            </a:r>
            <a:r>
              <a:rPr dirty="0"/>
              <a:t>-</a:t>
            </a:r>
            <a:r>
              <a:rPr dirty="0" spc="-25"/>
              <a:t> </a:t>
            </a:r>
            <a:r>
              <a:rPr dirty="0"/>
              <a:t>Deploy</a:t>
            </a:r>
            <a:r>
              <a:rPr dirty="0" spc="-15"/>
              <a:t> </a:t>
            </a:r>
            <a:r>
              <a:rPr dirty="0" spc="-10"/>
              <a:t>System:</a:t>
            </a: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950" b="0">
                <a:latin typeface="Georgia"/>
                <a:cs typeface="Georgia"/>
              </a:rPr>
              <a:t>The</a:t>
            </a:r>
            <a:r>
              <a:rPr dirty="0" sz="950" spc="9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marketplace</a:t>
            </a:r>
            <a:r>
              <a:rPr dirty="0" sz="950" spc="9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tested,</a:t>
            </a:r>
            <a:r>
              <a:rPr dirty="0" sz="950" spc="9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and</a:t>
            </a:r>
            <a:r>
              <a:rPr dirty="0" sz="950" spc="10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smart</a:t>
            </a:r>
            <a:r>
              <a:rPr dirty="0" sz="950" spc="10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contracts</a:t>
            </a:r>
            <a:r>
              <a:rPr dirty="0" sz="950" spc="10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deployed.</a:t>
            </a:r>
            <a:r>
              <a:rPr dirty="0" sz="950" spc="9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Version</a:t>
            </a:r>
            <a:r>
              <a:rPr dirty="0" sz="950" spc="10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1</a:t>
            </a:r>
            <a:r>
              <a:rPr dirty="0" sz="950" spc="10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completed.</a:t>
            </a:r>
            <a:r>
              <a:rPr dirty="0" sz="950" spc="114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Marketing</a:t>
            </a:r>
            <a:r>
              <a:rPr dirty="0" sz="950" spc="100" b="0">
                <a:latin typeface="Georgia"/>
                <a:cs typeface="Georgia"/>
              </a:rPr>
              <a:t> </a:t>
            </a:r>
            <a:r>
              <a:rPr dirty="0" sz="950" spc="-10" b="0">
                <a:latin typeface="Georgia"/>
                <a:cs typeface="Georgia"/>
              </a:rPr>
              <a:t>Started.</a:t>
            </a:r>
            <a:endParaRPr sz="9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9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2024</a:t>
            </a:r>
            <a:r>
              <a:rPr dirty="0" spc="-15"/>
              <a:t> </a:t>
            </a:r>
            <a:r>
              <a:rPr dirty="0"/>
              <a:t>-</a:t>
            </a:r>
            <a:r>
              <a:rPr dirty="0" spc="-20"/>
              <a:t> </a:t>
            </a:r>
            <a:r>
              <a:rPr dirty="0"/>
              <a:t>Version</a:t>
            </a:r>
            <a:r>
              <a:rPr dirty="0" spc="-35"/>
              <a:t> </a:t>
            </a:r>
            <a:r>
              <a:rPr dirty="0"/>
              <a:t>2</a:t>
            </a:r>
            <a:r>
              <a:rPr dirty="0" spc="-10"/>
              <a:t> </a:t>
            </a:r>
            <a:r>
              <a:rPr dirty="0"/>
              <a:t>or</a:t>
            </a:r>
            <a:r>
              <a:rPr dirty="0" spc="-25"/>
              <a:t> V2:</a:t>
            </a:r>
          </a:p>
          <a:p>
            <a:pPr marL="12700" marR="5080">
              <a:lnSpc>
                <a:spcPct val="104200"/>
              </a:lnSpc>
            </a:pPr>
            <a:r>
              <a:rPr dirty="0" sz="950" b="0">
                <a:latin typeface="Georgia"/>
                <a:cs typeface="Georgia"/>
              </a:rPr>
              <a:t>Version</a:t>
            </a:r>
            <a:r>
              <a:rPr dirty="0" sz="950" spc="7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2</a:t>
            </a:r>
            <a:r>
              <a:rPr dirty="0" sz="950" spc="9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will</a:t>
            </a:r>
            <a:r>
              <a:rPr dirty="0" sz="950" spc="6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be</a:t>
            </a:r>
            <a:r>
              <a:rPr dirty="0" sz="950" spc="8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a</a:t>
            </a:r>
            <a:r>
              <a:rPr dirty="0" sz="950" spc="7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significant</a:t>
            </a:r>
            <a:r>
              <a:rPr dirty="0" sz="950" spc="9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upgrade</a:t>
            </a:r>
            <a:r>
              <a:rPr dirty="0" sz="950" spc="5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from</a:t>
            </a:r>
            <a:r>
              <a:rPr dirty="0" sz="950" spc="8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Version</a:t>
            </a:r>
            <a:r>
              <a:rPr dirty="0" sz="950" spc="7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1.</a:t>
            </a:r>
            <a:r>
              <a:rPr dirty="0" sz="950" spc="8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V1,</a:t>
            </a:r>
            <a:r>
              <a:rPr dirty="0" sz="950" spc="9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laid</a:t>
            </a:r>
            <a:r>
              <a:rPr dirty="0" sz="950" spc="7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the</a:t>
            </a:r>
            <a:r>
              <a:rPr dirty="0" sz="950" spc="7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groundwork</a:t>
            </a:r>
            <a:r>
              <a:rPr dirty="0" sz="950" spc="7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for</a:t>
            </a:r>
            <a:r>
              <a:rPr dirty="0" sz="950" spc="7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adding</a:t>
            </a:r>
            <a:r>
              <a:rPr dirty="0" sz="950" spc="7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Artificial</a:t>
            </a:r>
            <a:r>
              <a:rPr dirty="0" sz="950" spc="6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Intelligence</a:t>
            </a:r>
            <a:r>
              <a:rPr dirty="0" sz="950" spc="6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(AI),</a:t>
            </a:r>
            <a:r>
              <a:rPr dirty="0" sz="950" spc="7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Video,</a:t>
            </a:r>
            <a:r>
              <a:rPr dirty="0" sz="950" spc="9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Multi-</a:t>
            </a:r>
            <a:r>
              <a:rPr dirty="0" sz="950" spc="-20" b="0">
                <a:latin typeface="Georgia"/>
                <a:cs typeface="Georgia"/>
              </a:rPr>
              <a:t>card </a:t>
            </a:r>
            <a:r>
              <a:rPr dirty="0" sz="950" b="0">
                <a:latin typeface="Georgia"/>
                <a:cs typeface="Georgia"/>
              </a:rPr>
              <a:t>uploads,</a:t>
            </a:r>
            <a:r>
              <a:rPr dirty="0" sz="950" spc="9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Creation</a:t>
            </a:r>
            <a:r>
              <a:rPr dirty="0" sz="950" spc="8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card</a:t>
            </a:r>
            <a:r>
              <a:rPr dirty="0" sz="950" spc="9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packs,</a:t>
            </a:r>
            <a:r>
              <a:rPr dirty="0" sz="950" spc="9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Dynamic</a:t>
            </a:r>
            <a:r>
              <a:rPr dirty="0" sz="950" spc="11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NFT</a:t>
            </a:r>
            <a:r>
              <a:rPr dirty="0" sz="950" spc="10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investor</a:t>
            </a:r>
            <a:r>
              <a:rPr dirty="0" sz="950" spc="9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strategies</a:t>
            </a:r>
            <a:r>
              <a:rPr dirty="0" sz="950" spc="6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and</a:t>
            </a:r>
            <a:r>
              <a:rPr dirty="0" sz="950" spc="9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Archiving.</a:t>
            </a:r>
            <a:r>
              <a:rPr dirty="0" sz="950" spc="10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We</a:t>
            </a:r>
            <a:r>
              <a:rPr dirty="0" sz="950" spc="9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are</a:t>
            </a:r>
            <a:r>
              <a:rPr dirty="0" sz="950" spc="8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seeking</a:t>
            </a:r>
            <a:r>
              <a:rPr dirty="0" sz="950" spc="9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$500,000</a:t>
            </a:r>
            <a:r>
              <a:rPr dirty="0" sz="950" spc="12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second</a:t>
            </a:r>
            <a:r>
              <a:rPr dirty="0" sz="950" spc="9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round</a:t>
            </a:r>
            <a:r>
              <a:rPr dirty="0" sz="950" spc="90" b="0">
                <a:latin typeface="Georgia"/>
                <a:cs typeface="Georgia"/>
              </a:rPr>
              <a:t> </a:t>
            </a:r>
            <a:r>
              <a:rPr dirty="0" sz="950" spc="-10" b="0">
                <a:latin typeface="Georgia"/>
                <a:cs typeface="Georgia"/>
              </a:rPr>
              <a:t>financing.</a:t>
            </a:r>
            <a:endParaRPr sz="9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950" b="0">
                <a:latin typeface="Georgia"/>
                <a:cs typeface="Georgia"/>
              </a:rPr>
              <a:t>Version</a:t>
            </a:r>
            <a:r>
              <a:rPr dirty="0" sz="950" spc="6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3</a:t>
            </a:r>
            <a:r>
              <a:rPr dirty="0" sz="950" spc="6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will</a:t>
            </a:r>
            <a:r>
              <a:rPr dirty="0" sz="950" spc="6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allow</a:t>
            </a:r>
            <a:r>
              <a:rPr dirty="0" sz="950" spc="5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users</a:t>
            </a:r>
            <a:r>
              <a:rPr dirty="0" sz="950" spc="4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to</a:t>
            </a:r>
            <a:r>
              <a:rPr dirty="0" sz="950" spc="8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comment</a:t>
            </a:r>
            <a:r>
              <a:rPr dirty="0" sz="950" spc="9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on</a:t>
            </a:r>
            <a:r>
              <a:rPr dirty="0" sz="950" spc="8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posts,</a:t>
            </a:r>
            <a:r>
              <a:rPr dirty="0" sz="950" spc="8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much</a:t>
            </a:r>
            <a:r>
              <a:rPr dirty="0" sz="950" spc="8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like</a:t>
            </a:r>
            <a:r>
              <a:rPr dirty="0" sz="950" spc="6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the</a:t>
            </a:r>
            <a:r>
              <a:rPr dirty="0" sz="950" spc="6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functionality</a:t>
            </a:r>
            <a:r>
              <a:rPr dirty="0" sz="950" spc="7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found</a:t>
            </a:r>
            <a:r>
              <a:rPr dirty="0" sz="950" spc="6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on</a:t>
            </a:r>
            <a:r>
              <a:rPr dirty="0" sz="950" spc="80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Facebook,</a:t>
            </a:r>
            <a:r>
              <a:rPr dirty="0" sz="950" spc="8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Twitter,</a:t>
            </a:r>
            <a:r>
              <a:rPr dirty="0" sz="950" spc="65" b="0">
                <a:latin typeface="Georgia"/>
                <a:cs typeface="Georgia"/>
              </a:rPr>
              <a:t> </a:t>
            </a:r>
            <a:r>
              <a:rPr dirty="0" sz="950" b="0">
                <a:latin typeface="Georgia"/>
                <a:cs typeface="Georgia"/>
              </a:rPr>
              <a:t>and</a:t>
            </a:r>
            <a:r>
              <a:rPr dirty="0" sz="950" spc="65" b="0">
                <a:latin typeface="Georgia"/>
                <a:cs typeface="Georgia"/>
              </a:rPr>
              <a:t> </a:t>
            </a:r>
            <a:r>
              <a:rPr dirty="0" sz="950" spc="-10" b="0">
                <a:latin typeface="Georgia"/>
                <a:cs typeface="Georgia"/>
              </a:rPr>
              <a:t>Instagram.</a:t>
            </a:r>
            <a:endParaRPr sz="9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9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dirty="0"/>
              <a:t>2028(29)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-25"/>
              <a:t> </a:t>
            </a:r>
            <a:r>
              <a:rPr dirty="0"/>
              <a:t>Exit</a:t>
            </a:r>
            <a:r>
              <a:rPr dirty="0" spc="-5"/>
              <a:t> </a:t>
            </a:r>
            <a:r>
              <a:rPr dirty="0" spc="-10"/>
              <a:t>Strategy:</a:t>
            </a:r>
          </a:p>
          <a:p>
            <a:pPr marL="12700" marR="67310">
              <a:lnSpc>
                <a:spcPts val="1190"/>
              </a:lnSpc>
              <a:spcBef>
                <a:spcPts val="45"/>
              </a:spcBef>
            </a:pPr>
            <a:r>
              <a:rPr dirty="0" sz="1000" b="0">
                <a:latin typeface="Georgia"/>
                <a:cs typeface="Georgia"/>
              </a:rPr>
              <a:t>As</a:t>
            </a:r>
            <a:r>
              <a:rPr dirty="0" sz="1000" spc="-15" b="0">
                <a:latin typeface="Georgia"/>
                <a:cs typeface="Georgia"/>
              </a:rPr>
              <a:t> </a:t>
            </a:r>
            <a:r>
              <a:rPr dirty="0" sz="1000" b="0">
                <a:latin typeface="Georgia"/>
                <a:cs typeface="Georgia"/>
              </a:rPr>
              <a:t>we</a:t>
            </a:r>
            <a:r>
              <a:rPr dirty="0" sz="1000" spc="-5" b="0">
                <a:latin typeface="Georgia"/>
                <a:cs typeface="Georgia"/>
              </a:rPr>
              <a:t> </a:t>
            </a:r>
            <a:r>
              <a:rPr dirty="0" sz="1000" spc="-10" b="0">
                <a:latin typeface="Georgia"/>
                <a:cs typeface="Georgia"/>
              </a:rPr>
              <a:t>digitize</a:t>
            </a:r>
            <a:r>
              <a:rPr dirty="0" sz="1000" spc="-5" b="0">
                <a:latin typeface="Georgia"/>
                <a:cs typeface="Georgia"/>
              </a:rPr>
              <a:t> </a:t>
            </a:r>
            <a:r>
              <a:rPr dirty="0" sz="1000" b="0">
                <a:latin typeface="Georgia"/>
                <a:cs typeface="Georgia"/>
              </a:rPr>
              <a:t>and </a:t>
            </a:r>
            <a:r>
              <a:rPr dirty="0" sz="1000" spc="-20" b="0">
                <a:latin typeface="Georgia"/>
                <a:cs typeface="Georgia"/>
              </a:rPr>
              <a:t>revolutionize</a:t>
            </a:r>
            <a:r>
              <a:rPr dirty="0" sz="1000" spc="-10" b="0">
                <a:latin typeface="Georgia"/>
                <a:cs typeface="Georgia"/>
              </a:rPr>
              <a:t> </a:t>
            </a:r>
            <a:r>
              <a:rPr dirty="0" sz="1000" b="0">
                <a:latin typeface="Georgia"/>
                <a:cs typeface="Georgia"/>
              </a:rPr>
              <a:t>the</a:t>
            </a:r>
            <a:r>
              <a:rPr dirty="0" sz="1000" spc="-10" b="0">
                <a:latin typeface="Georgia"/>
                <a:cs typeface="Georgia"/>
              </a:rPr>
              <a:t> trading </a:t>
            </a:r>
            <a:r>
              <a:rPr dirty="0" sz="1000" b="0">
                <a:latin typeface="Georgia"/>
                <a:cs typeface="Georgia"/>
              </a:rPr>
              <a:t>card</a:t>
            </a:r>
            <a:r>
              <a:rPr dirty="0" sz="1000" spc="-5" b="0">
                <a:latin typeface="Georgia"/>
                <a:cs typeface="Georgia"/>
              </a:rPr>
              <a:t> </a:t>
            </a:r>
            <a:r>
              <a:rPr dirty="0" sz="1000" spc="-10" b="0">
                <a:latin typeface="Georgia"/>
                <a:cs typeface="Georgia"/>
              </a:rPr>
              <a:t>industry</a:t>
            </a:r>
            <a:r>
              <a:rPr dirty="0" sz="1000" spc="-15" b="0">
                <a:latin typeface="Georgia"/>
                <a:cs typeface="Georgia"/>
              </a:rPr>
              <a:t> </a:t>
            </a:r>
            <a:r>
              <a:rPr dirty="0" sz="1000" b="0">
                <a:latin typeface="Georgia"/>
                <a:cs typeface="Georgia"/>
              </a:rPr>
              <a:t>for</a:t>
            </a:r>
            <a:r>
              <a:rPr dirty="0" sz="1000" spc="-5" b="0">
                <a:latin typeface="Georgia"/>
                <a:cs typeface="Georgia"/>
              </a:rPr>
              <a:t> </a:t>
            </a:r>
            <a:r>
              <a:rPr dirty="0" sz="1000" spc="-20" b="0">
                <a:latin typeface="Georgia"/>
                <a:cs typeface="Georgia"/>
              </a:rPr>
              <a:t>athletes, </a:t>
            </a:r>
            <a:r>
              <a:rPr dirty="0" sz="1000" spc="-10" b="0">
                <a:latin typeface="Georgia"/>
                <a:cs typeface="Georgia"/>
              </a:rPr>
              <a:t>artists,</a:t>
            </a:r>
            <a:r>
              <a:rPr dirty="0" sz="1000" spc="-20" b="0">
                <a:latin typeface="Georgia"/>
                <a:cs typeface="Georgia"/>
              </a:rPr>
              <a:t> performers, </a:t>
            </a:r>
            <a:r>
              <a:rPr dirty="0" sz="1000" spc="-10" b="0">
                <a:latin typeface="Georgia"/>
                <a:cs typeface="Georgia"/>
              </a:rPr>
              <a:t>musician’s,</a:t>
            </a:r>
            <a:r>
              <a:rPr dirty="0" sz="1000" spc="15" b="0">
                <a:latin typeface="Georgia"/>
                <a:cs typeface="Georgia"/>
              </a:rPr>
              <a:t> </a:t>
            </a:r>
            <a:r>
              <a:rPr dirty="0" sz="1000" spc="-20" b="0">
                <a:latin typeface="Georgia"/>
                <a:cs typeface="Georgia"/>
              </a:rPr>
              <a:t>influencers,</a:t>
            </a:r>
            <a:r>
              <a:rPr dirty="0" sz="1000" spc="-10" b="0">
                <a:latin typeface="Georgia"/>
                <a:cs typeface="Georgia"/>
              </a:rPr>
              <a:t> </a:t>
            </a:r>
            <a:r>
              <a:rPr dirty="0" sz="1000" b="0">
                <a:latin typeface="Georgia"/>
                <a:cs typeface="Georgia"/>
              </a:rPr>
              <a:t>we</a:t>
            </a:r>
            <a:r>
              <a:rPr dirty="0" sz="1000" spc="-10" b="0">
                <a:latin typeface="Georgia"/>
                <a:cs typeface="Georgia"/>
              </a:rPr>
              <a:t> </a:t>
            </a:r>
            <a:r>
              <a:rPr dirty="0" sz="1000" b="0">
                <a:latin typeface="Georgia"/>
                <a:cs typeface="Georgia"/>
              </a:rPr>
              <a:t>will</a:t>
            </a:r>
            <a:r>
              <a:rPr dirty="0" sz="1000" spc="-5" b="0">
                <a:latin typeface="Georgia"/>
                <a:cs typeface="Georgia"/>
              </a:rPr>
              <a:t> </a:t>
            </a:r>
            <a:r>
              <a:rPr dirty="0" sz="1000" spc="-20" b="0">
                <a:latin typeface="Georgia"/>
                <a:cs typeface="Georgia"/>
              </a:rPr>
              <a:t>have </a:t>
            </a:r>
            <a:r>
              <a:rPr dirty="0" sz="1000" spc="-10" b="0">
                <a:latin typeface="Georgia"/>
                <a:cs typeface="Georgia"/>
              </a:rPr>
              <a:t>introduced</a:t>
            </a:r>
            <a:r>
              <a:rPr dirty="0" sz="1000" spc="-30" b="0">
                <a:latin typeface="Georgia"/>
                <a:cs typeface="Georgia"/>
              </a:rPr>
              <a:t> </a:t>
            </a:r>
            <a:r>
              <a:rPr dirty="0" sz="1000" b="0">
                <a:latin typeface="Georgia"/>
                <a:cs typeface="Georgia"/>
              </a:rPr>
              <a:t>the</a:t>
            </a:r>
            <a:r>
              <a:rPr dirty="0" sz="1000" spc="-20" b="0">
                <a:latin typeface="Georgia"/>
                <a:cs typeface="Georgia"/>
              </a:rPr>
              <a:t> </a:t>
            </a:r>
            <a:r>
              <a:rPr dirty="0" sz="1000" spc="-10" b="0">
                <a:latin typeface="Georgia"/>
                <a:cs typeface="Georgia"/>
              </a:rPr>
              <a:t>concept </a:t>
            </a:r>
            <a:r>
              <a:rPr dirty="0" sz="1000" b="0">
                <a:latin typeface="Georgia"/>
                <a:cs typeface="Georgia"/>
              </a:rPr>
              <a:t>of</a:t>
            </a:r>
            <a:r>
              <a:rPr dirty="0" sz="1000" spc="-20" b="0">
                <a:latin typeface="Georgia"/>
                <a:cs typeface="Georgia"/>
              </a:rPr>
              <a:t> </a:t>
            </a:r>
            <a:r>
              <a:rPr dirty="0" sz="1000" b="0">
                <a:latin typeface="Georgia"/>
                <a:cs typeface="Georgia"/>
              </a:rPr>
              <a:t>commenting,</a:t>
            </a:r>
            <a:r>
              <a:rPr dirty="0" sz="1000" spc="15" b="0">
                <a:latin typeface="Georgia"/>
                <a:cs typeface="Georgia"/>
              </a:rPr>
              <a:t> </a:t>
            </a:r>
            <a:r>
              <a:rPr dirty="0" sz="1000" spc="-10" b="0">
                <a:latin typeface="Georgia"/>
                <a:cs typeface="Georgia"/>
              </a:rPr>
              <a:t>posting,</a:t>
            </a:r>
            <a:r>
              <a:rPr dirty="0" sz="1000" spc="-15" b="0">
                <a:latin typeface="Georgia"/>
                <a:cs typeface="Georgia"/>
              </a:rPr>
              <a:t> </a:t>
            </a:r>
            <a:r>
              <a:rPr dirty="0" sz="1000" b="0">
                <a:latin typeface="Georgia"/>
                <a:cs typeface="Georgia"/>
              </a:rPr>
              <a:t>and</a:t>
            </a:r>
            <a:r>
              <a:rPr dirty="0" sz="1000" spc="-15" b="0">
                <a:latin typeface="Georgia"/>
                <a:cs typeface="Georgia"/>
              </a:rPr>
              <a:t> </a:t>
            </a:r>
            <a:r>
              <a:rPr dirty="0" sz="1000" spc="-10" b="0">
                <a:latin typeface="Georgia"/>
                <a:cs typeface="Georgia"/>
              </a:rPr>
              <a:t>creating</a:t>
            </a:r>
            <a:r>
              <a:rPr dirty="0" sz="1000" spc="-20" b="0">
                <a:latin typeface="Georgia"/>
                <a:cs typeface="Georgia"/>
              </a:rPr>
              <a:t> conversations </a:t>
            </a:r>
            <a:r>
              <a:rPr dirty="0" sz="1000" spc="-10" b="0">
                <a:latin typeface="Georgia"/>
                <a:cs typeface="Georgia"/>
              </a:rPr>
              <a:t>like</a:t>
            </a:r>
            <a:r>
              <a:rPr dirty="0" sz="1000" spc="-25" b="0">
                <a:latin typeface="Georgia"/>
                <a:cs typeface="Georgia"/>
              </a:rPr>
              <a:t> </a:t>
            </a:r>
            <a:r>
              <a:rPr dirty="0" sz="1000" b="0">
                <a:latin typeface="Georgia"/>
                <a:cs typeface="Georgia"/>
              </a:rPr>
              <a:t>the</a:t>
            </a:r>
            <a:r>
              <a:rPr dirty="0" sz="1000" spc="-20" b="0">
                <a:latin typeface="Georgia"/>
                <a:cs typeface="Georgia"/>
              </a:rPr>
              <a:t> </a:t>
            </a:r>
            <a:r>
              <a:rPr dirty="0" sz="1000" b="0">
                <a:latin typeface="Georgia"/>
                <a:cs typeface="Georgia"/>
              </a:rPr>
              <a:t>way</a:t>
            </a:r>
            <a:r>
              <a:rPr dirty="0" sz="1000" spc="-15" b="0">
                <a:latin typeface="Georgia"/>
                <a:cs typeface="Georgia"/>
              </a:rPr>
              <a:t> </a:t>
            </a:r>
            <a:r>
              <a:rPr dirty="0" sz="1000" b="0">
                <a:latin typeface="Georgia"/>
                <a:cs typeface="Georgia"/>
              </a:rPr>
              <a:t>the</a:t>
            </a:r>
            <a:r>
              <a:rPr dirty="0" sz="1000" spc="-25" b="0">
                <a:latin typeface="Georgia"/>
                <a:cs typeface="Georgia"/>
              </a:rPr>
              <a:t> </a:t>
            </a:r>
            <a:r>
              <a:rPr dirty="0" sz="1000" b="0">
                <a:latin typeface="Georgia"/>
                <a:cs typeface="Georgia"/>
              </a:rPr>
              <a:t>modern</a:t>
            </a:r>
            <a:r>
              <a:rPr dirty="0" sz="1000" spc="-15" b="0">
                <a:latin typeface="Georgia"/>
                <a:cs typeface="Georgia"/>
              </a:rPr>
              <a:t> </a:t>
            </a:r>
            <a:r>
              <a:rPr dirty="0" sz="1000" spc="-10" b="0">
                <a:latin typeface="Georgia"/>
                <a:cs typeface="Georgia"/>
              </a:rPr>
              <a:t>social</a:t>
            </a:r>
            <a:r>
              <a:rPr dirty="0" sz="1000" spc="-20" b="0">
                <a:latin typeface="Georgia"/>
                <a:cs typeface="Georgia"/>
              </a:rPr>
              <a:t> </a:t>
            </a:r>
            <a:r>
              <a:rPr dirty="0" sz="1000" b="0">
                <a:latin typeface="Georgia"/>
                <a:cs typeface="Georgia"/>
              </a:rPr>
              <a:t>media</a:t>
            </a:r>
            <a:r>
              <a:rPr dirty="0" sz="1000" spc="-25" b="0">
                <a:latin typeface="Georgia"/>
                <a:cs typeface="Georgia"/>
              </a:rPr>
              <a:t> </a:t>
            </a:r>
            <a:r>
              <a:rPr dirty="0" sz="1000" spc="-20" b="0">
                <a:latin typeface="Georgia"/>
                <a:cs typeface="Georgia"/>
              </a:rPr>
              <a:t>platform’s</a:t>
            </a:r>
            <a:r>
              <a:rPr dirty="0" sz="1000" spc="-25" b="0">
                <a:latin typeface="Georgia"/>
                <a:cs typeface="Georgia"/>
              </a:rPr>
              <a:t> </a:t>
            </a:r>
            <a:r>
              <a:rPr dirty="0" sz="1000" spc="-10" b="0">
                <a:latin typeface="Georgia"/>
                <a:cs typeface="Georgia"/>
              </a:rPr>
              <a:t>function. </a:t>
            </a:r>
            <a:r>
              <a:rPr dirty="0" sz="1000" b="0">
                <a:latin typeface="Georgia"/>
                <a:cs typeface="Georgia"/>
              </a:rPr>
              <a:t>This</a:t>
            </a:r>
            <a:r>
              <a:rPr dirty="0" sz="1000" spc="-30" b="0">
                <a:latin typeface="Georgia"/>
                <a:cs typeface="Georgia"/>
              </a:rPr>
              <a:t> </a:t>
            </a:r>
            <a:r>
              <a:rPr dirty="0" sz="1000" spc="-10" b="0">
                <a:latin typeface="Georgia"/>
                <a:cs typeface="Georgia"/>
              </a:rPr>
              <a:t>positions</a:t>
            </a:r>
            <a:r>
              <a:rPr dirty="0" sz="1000" spc="-20" b="0">
                <a:latin typeface="Georgia"/>
                <a:cs typeface="Georgia"/>
              </a:rPr>
              <a:t> </a:t>
            </a:r>
            <a:r>
              <a:rPr dirty="0" sz="1000" b="0">
                <a:latin typeface="Georgia"/>
                <a:cs typeface="Georgia"/>
              </a:rPr>
              <a:t>us</a:t>
            </a:r>
            <a:r>
              <a:rPr dirty="0" sz="1000" spc="-30" b="0">
                <a:latin typeface="Georgia"/>
                <a:cs typeface="Georgia"/>
              </a:rPr>
              <a:t> </a:t>
            </a:r>
            <a:r>
              <a:rPr dirty="0" sz="1000" b="0">
                <a:latin typeface="Georgia"/>
                <a:cs typeface="Georgia"/>
              </a:rPr>
              <a:t>for</a:t>
            </a:r>
            <a:r>
              <a:rPr dirty="0" sz="1000" spc="-30" b="0">
                <a:latin typeface="Georgia"/>
                <a:cs typeface="Georgia"/>
              </a:rPr>
              <a:t> </a:t>
            </a:r>
            <a:r>
              <a:rPr dirty="0" sz="1000" spc="-10" b="0">
                <a:latin typeface="Georgia"/>
                <a:cs typeface="Georgia"/>
              </a:rPr>
              <a:t>potential</a:t>
            </a:r>
            <a:r>
              <a:rPr dirty="0" sz="1000" spc="-30" b="0">
                <a:latin typeface="Georgia"/>
                <a:cs typeface="Georgia"/>
              </a:rPr>
              <a:t> </a:t>
            </a:r>
            <a:r>
              <a:rPr dirty="0" sz="1000" spc="-10" b="0">
                <a:latin typeface="Georgia"/>
                <a:cs typeface="Georgia"/>
              </a:rPr>
              <a:t>acquisition</a:t>
            </a:r>
            <a:r>
              <a:rPr dirty="0" sz="1000" spc="-15" b="0">
                <a:latin typeface="Georgia"/>
                <a:cs typeface="Georgia"/>
              </a:rPr>
              <a:t> </a:t>
            </a:r>
            <a:r>
              <a:rPr dirty="0" sz="1000" b="0">
                <a:latin typeface="Georgia"/>
                <a:cs typeface="Georgia"/>
              </a:rPr>
              <a:t>by</a:t>
            </a:r>
            <a:r>
              <a:rPr dirty="0" sz="1000" spc="-25" b="0">
                <a:latin typeface="Georgia"/>
                <a:cs typeface="Georgia"/>
              </a:rPr>
              <a:t> </a:t>
            </a:r>
            <a:r>
              <a:rPr dirty="0" sz="1000" b="0">
                <a:latin typeface="Georgia"/>
                <a:cs typeface="Georgia"/>
              </a:rPr>
              <a:t>a</a:t>
            </a:r>
            <a:r>
              <a:rPr dirty="0" sz="1000" spc="-25" b="0">
                <a:latin typeface="Georgia"/>
                <a:cs typeface="Georgia"/>
              </a:rPr>
              <a:t> </a:t>
            </a:r>
            <a:r>
              <a:rPr dirty="0" sz="1000" spc="-10" b="0">
                <a:latin typeface="Georgia"/>
                <a:cs typeface="Georgia"/>
              </a:rPr>
              <a:t>social</a:t>
            </a:r>
            <a:r>
              <a:rPr dirty="0" sz="1000" spc="-30" b="0">
                <a:latin typeface="Georgia"/>
                <a:cs typeface="Georgia"/>
              </a:rPr>
              <a:t> </a:t>
            </a:r>
            <a:r>
              <a:rPr dirty="0" sz="1000" b="0">
                <a:latin typeface="Georgia"/>
                <a:cs typeface="Georgia"/>
              </a:rPr>
              <a:t>media</a:t>
            </a:r>
            <a:r>
              <a:rPr dirty="0" sz="1000" spc="-25" b="0">
                <a:latin typeface="Georgia"/>
                <a:cs typeface="Georgia"/>
              </a:rPr>
              <a:t> </a:t>
            </a:r>
            <a:r>
              <a:rPr dirty="0" sz="1000" b="0">
                <a:latin typeface="Georgia"/>
                <a:cs typeface="Georgia"/>
              </a:rPr>
              <a:t>giant</a:t>
            </a:r>
            <a:r>
              <a:rPr dirty="0" sz="1000" spc="-20" b="0">
                <a:latin typeface="Georgia"/>
                <a:cs typeface="Georgia"/>
              </a:rPr>
              <a:t> </a:t>
            </a:r>
            <a:r>
              <a:rPr dirty="0" sz="1000" b="0">
                <a:latin typeface="Georgia"/>
                <a:cs typeface="Georgia"/>
              </a:rPr>
              <a:t>or</a:t>
            </a:r>
            <a:r>
              <a:rPr dirty="0" sz="1000" spc="-30" b="0">
                <a:latin typeface="Georgia"/>
                <a:cs typeface="Georgia"/>
              </a:rPr>
              <a:t> </a:t>
            </a:r>
            <a:r>
              <a:rPr dirty="0" sz="1000" b="0">
                <a:latin typeface="Georgia"/>
                <a:cs typeface="Georgia"/>
              </a:rPr>
              <a:t>a</a:t>
            </a:r>
            <a:r>
              <a:rPr dirty="0" sz="1000" spc="-25" b="0">
                <a:latin typeface="Georgia"/>
                <a:cs typeface="Georgia"/>
              </a:rPr>
              <a:t> </a:t>
            </a:r>
            <a:r>
              <a:rPr dirty="0" sz="1000" spc="-10" b="0">
                <a:latin typeface="Georgia"/>
                <a:cs typeface="Georgia"/>
              </a:rPr>
              <a:t>leading</a:t>
            </a:r>
            <a:r>
              <a:rPr dirty="0" sz="1000" spc="-35" b="0">
                <a:latin typeface="Georgia"/>
                <a:cs typeface="Georgia"/>
              </a:rPr>
              <a:t> </a:t>
            </a:r>
            <a:r>
              <a:rPr dirty="0" sz="1000" spc="-10" b="0">
                <a:latin typeface="Georgia"/>
                <a:cs typeface="Georgia"/>
              </a:rPr>
              <a:t>sports</a:t>
            </a:r>
            <a:r>
              <a:rPr dirty="0" sz="1000" spc="-20" b="0">
                <a:latin typeface="Georgia"/>
                <a:cs typeface="Georgia"/>
              </a:rPr>
              <a:t> </a:t>
            </a:r>
            <a:r>
              <a:rPr dirty="0" sz="1000" spc="-10" b="0">
                <a:latin typeface="Georgia"/>
                <a:cs typeface="Georgia"/>
              </a:rPr>
              <a:t>trading</a:t>
            </a:r>
            <a:r>
              <a:rPr dirty="0" sz="1000" spc="-30" b="0">
                <a:latin typeface="Georgia"/>
                <a:cs typeface="Georgia"/>
              </a:rPr>
              <a:t> </a:t>
            </a:r>
            <a:r>
              <a:rPr dirty="0" sz="1000" b="0">
                <a:latin typeface="Georgia"/>
                <a:cs typeface="Georgia"/>
              </a:rPr>
              <a:t>card</a:t>
            </a:r>
            <a:r>
              <a:rPr dirty="0" sz="1000" spc="-35" b="0">
                <a:latin typeface="Georgia"/>
                <a:cs typeface="Georgia"/>
              </a:rPr>
              <a:t> </a:t>
            </a:r>
            <a:r>
              <a:rPr dirty="0" sz="1000" spc="-10" b="0">
                <a:latin typeface="Georgia"/>
                <a:cs typeface="Georgia"/>
              </a:rPr>
              <a:t>manufacturer.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89146" y="1879345"/>
            <a:ext cx="2403475" cy="3276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From</a:t>
            </a:r>
            <a:r>
              <a:rPr dirty="0" spc="50"/>
              <a:t> </a:t>
            </a:r>
            <a:r>
              <a:rPr dirty="0"/>
              <a:t>Concept</a:t>
            </a:r>
            <a:r>
              <a:rPr dirty="0" spc="30"/>
              <a:t> </a:t>
            </a:r>
            <a:r>
              <a:rPr dirty="0"/>
              <a:t>to</a:t>
            </a:r>
            <a:r>
              <a:rPr dirty="0" spc="55"/>
              <a:t> </a:t>
            </a:r>
            <a:r>
              <a:rPr dirty="0" spc="-20"/>
              <a:t>Exit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4935473" y="2243327"/>
            <a:ext cx="687070" cy="0"/>
          </a:xfrm>
          <a:custGeom>
            <a:avLst/>
            <a:gdLst/>
            <a:ahLst/>
            <a:cxnLst/>
            <a:rect l="l" t="t" r="r" b="b"/>
            <a:pathLst>
              <a:path w="687070" h="0">
                <a:moveTo>
                  <a:pt x="0" y="0"/>
                </a:moveTo>
                <a:lnTo>
                  <a:pt x="686562" y="0"/>
                </a:lnTo>
              </a:path>
            </a:pathLst>
          </a:custGeom>
          <a:ln w="28816">
            <a:solidFill>
              <a:srgbClr val="626F52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5390" y="1057655"/>
            <a:ext cx="5033010" cy="565785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462270" y="4565396"/>
            <a:ext cx="3315335" cy="9309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53035" indent="-14033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153035" algn="l"/>
              </a:tabLst>
            </a:pP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Introduce</a:t>
            </a:r>
            <a:r>
              <a:rPr dirty="0" sz="950" spc="4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z="950" spc="5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2.0</a:t>
            </a:r>
            <a:r>
              <a:rPr dirty="0" sz="950" spc="7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Georgia"/>
                <a:cs typeface="Georgia"/>
              </a:rPr>
              <a:t>version</a:t>
            </a:r>
            <a:endParaRPr sz="950">
              <a:latin typeface="Georgia"/>
              <a:cs typeface="Georgia"/>
            </a:endParaRPr>
          </a:p>
          <a:p>
            <a:pPr marL="153035" indent="-14033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153035" algn="l"/>
              </a:tabLst>
            </a:pP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Improve</a:t>
            </a:r>
            <a:r>
              <a:rPr dirty="0" sz="950" spc="114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Georgia"/>
                <a:cs typeface="Georgia"/>
              </a:rPr>
              <a:t>operability</a:t>
            </a:r>
            <a:endParaRPr sz="950">
              <a:latin typeface="Georgia"/>
              <a:cs typeface="Georgia"/>
            </a:endParaRPr>
          </a:p>
          <a:p>
            <a:pPr marL="153035" indent="-14033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153035" algn="l"/>
              </a:tabLst>
            </a:pP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Market</a:t>
            </a:r>
            <a:r>
              <a:rPr dirty="0" sz="950" spc="8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dirty="0" sz="950" spc="114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strategic</a:t>
            </a:r>
            <a:r>
              <a:rPr dirty="0" sz="950" spc="8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Georgia"/>
                <a:cs typeface="Georgia"/>
              </a:rPr>
              <a:t>partners</a:t>
            </a:r>
            <a:endParaRPr sz="950">
              <a:latin typeface="Georgia"/>
              <a:cs typeface="Georgia"/>
            </a:endParaRPr>
          </a:p>
          <a:p>
            <a:pPr marL="153035" indent="-14033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153035" algn="l"/>
              </a:tabLst>
            </a:pPr>
            <a:r>
              <a:rPr dirty="0" sz="950" spc="10">
                <a:solidFill>
                  <a:srgbClr val="FFFFFF"/>
                </a:solidFill>
                <a:latin typeface="Georgia"/>
                <a:cs typeface="Georgia"/>
              </a:rPr>
              <a:t>Hire</a:t>
            </a:r>
            <a:r>
              <a:rPr dirty="0" sz="950" spc="3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10">
                <a:solidFill>
                  <a:srgbClr val="FFFFFF"/>
                </a:solidFill>
                <a:latin typeface="Georgia"/>
                <a:cs typeface="Georgia"/>
              </a:rPr>
              <a:t>programmers,</a:t>
            </a:r>
            <a:r>
              <a:rPr dirty="0" sz="950" spc="3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10">
                <a:solidFill>
                  <a:srgbClr val="FFFFFF"/>
                </a:solidFill>
                <a:latin typeface="Georgia"/>
                <a:cs typeface="Georgia"/>
              </a:rPr>
              <a:t>social</a:t>
            </a:r>
            <a:r>
              <a:rPr dirty="0" sz="950" spc="5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10">
                <a:solidFill>
                  <a:srgbClr val="FFFFFF"/>
                </a:solidFill>
                <a:latin typeface="Georgia"/>
                <a:cs typeface="Georgia"/>
              </a:rPr>
              <a:t>media</a:t>
            </a:r>
            <a:r>
              <a:rPr dirty="0" sz="950" spc="3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10">
                <a:solidFill>
                  <a:srgbClr val="FFFFFF"/>
                </a:solidFill>
                <a:latin typeface="Georgia"/>
                <a:cs typeface="Georgia"/>
              </a:rPr>
              <a:t>manager</a:t>
            </a:r>
            <a:r>
              <a:rPr dirty="0" sz="950" spc="4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1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dirty="0" sz="950" spc="5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Georgia"/>
                <a:cs typeface="Georgia"/>
              </a:rPr>
              <a:t>marketing</a:t>
            </a:r>
            <a:endParaRPr sz="950">
              <a:latin typeface="Georgia"/>
              <a:cs typeface="Georgia"/>
            </a:endParaRPr>
          </a:p>
          <a:p>
            <a:pPr marL="153035" indent="-14033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153035" algn="l"/>
              </a:tabLst>
            </a:pP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Use</a:t>
            </a:r>
            <a:r>
              <a:rPr dirty="0" sz="950" spc="7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for</a:t>
            </a:r>
            <a:r>
              <a:rPr dirty="0" sz="950" spc="6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general</a:t>
            </a:r>
            <a:r>
              <a:rPr dirty="0" sz="950" spc="6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daily</a:t>
            </a:r>
            <a:r>
              <a:rPr dirty="0" sz="950" spc="6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operational</a:t>
            </a:r>
            <a:r>
              <a:rPr dirty="0" sz="950" spc="7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Georgia"/>
                <a:cs typeface="Georgia"/>
              </a:rPr>
              <a:t>costs</a:t>
            </a:r>
            <a:endParaRPr sz="950">
              <a:latin typeface="Georgia"/>
              <a:cs typeface="Georgia"/>
            </a:endParaRPr>
          </a:p>
          <a:p>
            <a:pPr marL="153035" indent="-14033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153035" algn="l"/>
              </a:tabLst>
            </a:pP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Legal</a:t>
            </a:r>
            <a:r>
              <a:rPr dirty="0" sz="950" spc="5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-20">
                <a:solidFill>
                  <a:srgbClr val="FFFFFF"/>
                </a:solidFill>
                <a:latin typeface="Georgia"/>
                <a:cs typeface="Georgia"/>
              </a:rPr>
              <a:t>fees</a:t>
            </a:r>
            <a:endParaRPr sz="950">
              <a:latin typeface="Georgia"/>
              <a:cs typeface="Georg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462270" y="4085274"/>
            <a:ext cx="3296285" cy="506095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u="sng" sz="1150" spc="21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Investmen</a:t>
            </a:r>
            <a:r>
              <a:rPr dirty="0" u="sng" sz="1150" spc="-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1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t</a:t>
            </a:r>
            <a:r>
              <a:rPr dirty="0" u="sng" sz="1150" spc="11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 </a:t>
            </a:r>
            <a:r>
              <a:rPr dirty="0" u="sng" sz="1150" spc="2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Objectiv</a:t>
            </a:r>
            <a:r>
              <a:rPr dirty="0" u="sng" sz="1150" spc="-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1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e</a:t>
            </a:r>
            <a:r>
              <a:rPr dirty="0" u="sng" sz="1150" spc="1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 </a:t>
            </a:r>
            <a:r>
              <a:rPr dirty="0" u="sng" sz="1150" spc="1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an</a:t>
            </a:r>
            <a:r>
              <a:rPr dirty="0" u="sng" sz="1150" spc="-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1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d</a:t>
            </a:r>
            <a:r>
              <a:rPr dirty="0" u="sng" sz="1150" spc="49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150" spc="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Strategy </a:t>
            </a:r>
            <a:endParaRPr sz="11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dirty="0" sz="950" spc="5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Company</a:t>
            </a:r>
            <a:r>
              <a:rPr dirty="0" sz="950" spc="9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will</a:t>
            </a:r>
            <a:r>
              <a:rPr dirty="0" sz="950" spc="5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use</a:t>
            </a:r>
            <a:r>
              <a:rPr dirty="0" sz="950" spc="5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dirty="0" sz="950" spc="5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raised</a:t>
            </a:r>
            <a:r>
              <a:rPr dirty="0" sz="950" spc="5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funds</a:t>
            </a:r>
            <a:r>
              <a:rPr dirty="0" sz="950" spc="6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-25">
                <a:solidFill>
                  <a:srgbClr val="FFFFFF"/>
                </a:solidFill>
                <a:latin typeface="Georgia"/>
                <a:cs typeface="Georgia"/>
              </a:rPr>
              <a:t>to:</a:t>
            </a:r>
            <a:endParaRPr sz="950">
              <a:latin typeface="Georgia"/>
              <a:cs typeface="Georg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462270" y="1245933"/>
            <a:ext cx="4347210" cy="108331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u="sng" sz="1150" spc="1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Th</a:t>
            </a:r>
            <a:r>
              <a:rPr dirty="0" u="sng" sz="1150" spc="-3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1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e</a:t>
            </a:r>
            <a:r>
              <a:rPr dirty="0" u="sng" sz="1150" spc="4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150" spc="1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Company </a:t>
            </a:r>
            <a:endParaRPr sz="1150">
              <a:latin typeface="Georgia"/>
              <a:cs typeface="Georgia"/>
            </a:endParaRPr>
          </a:p>
          <a:p>
            <a:pPr marL="12700" marR="5080">
              <a:lnSpc>
                <a:spcPct val="104200"/>
              </a:lnSpc>
              <a:spcBef>
                <a:spcPts val="555"/>
              </a:spcBef>
            </a:pP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dirty="0" sz="950" spc="6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NFT-Trading</a:t>
            </a:r>
            <a:r>
              <a:rPr dirty="0" sz="950" spc="7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Cards,</a:t>
            </a:r>
            <a:r>
              <a:rPr dirty="0" sz="950" spc="6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LLC.</a:t>
            </a:r>
            <a:r>
              <a:rPr dirty="0" sz="950" spc="9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is</a:t>
            </a:r>
            <a:r>
              <a:rPr dirty="0" sz="950" spc="7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z="950" spc="7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organized</a:t>
            </a:r>
            <a:r>
              <a:rPr dirty="0" sz="950" spc="8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under</a:t>
            </a:r>
            <a:r>
              <a:rPr dirty="0" sz="950" spc="6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Florida</a:t>
            </a:r>
            <a:r>
              <a:rPr dirty="0" sz="950" spc="6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law.</a:t>
            </a:r>
            <a:r>
              <a:rPr dirty="0" sz="950" spc="39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Georgia"/>
                <a:cs typeface="Georgia"/>
              </a:rPr>
              <a:t>Headquarters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are</a:t>
            </a:r>
            <a:r>
              <a:rPr dirty="0" sz="950" spc="5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located</a:t>
            </a:r>
            <a:r>
              <a:rPr dirty="0" sz="950" spc="7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in</a:t>
            </a:r>
            <a:r>
              <a:rPr dirty="0" sz="950" spc="8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West</a:t>
            </a:r>
            <a:r>
              <a:rPr dirty="0" sz="950" spc="6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Palm</a:t>
            </a:r>
            <a:r>
              <a:rPr dirty="0" sz="950" spc="8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Beach,</a:t>
            </a:r>
            <a:r>
              <a:rPr dirty="0" sz="950" spc="8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Georgia"/>
                <a:cs typeface="Georgia"/>
              </a:rPr>
              <a:t>Florida.</a:t>
            </a:r>
            <a:endParaRPr sz="9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894"/>
              </a:spcBef>
            </a:pPr>
            <a:endParaRPr sz="9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dirty="0" u="sng" sz="1150" spc="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Curren</a:t>
            </a:r>
            <a:r>
              <a:rPr dirty="0" u="sng" sz="1150" spc="-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1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t</a:t>
            </a:r>
            <a:r>
              <a:rPr dirty="0" u="sng" sz="1150" spc="11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 </a:t>
            </a:r>
            <a:r>
              <a:rPr dirty="0" u="sng" sz="1150" spc="20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Ownership 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462270" y="2374646"/>
            <a:ext cx="4364990" cy="4781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90"/>
              </a:spcBef>
            </a:pP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dirty="0" sz="950" spc="7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Company</a:t>
            </a:r>
            <a:r>
              <a:rPr dirty="0" sz="950" spc="114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is</a:t>
            </a:r>
            <a:r>
              <a:rPr dirty="0" sz="950" spc="8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privately</a:t>
            </a:r>
            <a:r>
              <a:rPr dirty="0" sz="950" spc="7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owned</a:t>
            </a:r>
            <a:r>
              <a:rPr dirty="0" sz="950" spc="8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by</a:t>
            </a:r>
            <a:r>
              <a:rPr dirty="0" sz="950" spc="10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Steven</a:t>
            </a:r>
            <a:r>
              <a:rPr dirty="0" sz="950" spc="7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Steinberger</a:t>
            </a:r>
            <a:r>
              <a:rPr dirty="0" sz="950" spc="7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as</a:t>
            </a:r>
            <a:r>
              <a:rPr dirty="0" sz="950" spc="7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principal</a:t>
            </a:r>
            <a:r>
              <a:rPr dirty="0" sz="950" spc="9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owner</a:t>
            </a:r>
            <a:r>
              <a:rPr dirty="0" sz="950" spc="8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-25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 Founder.</a:t>
            </a:r>
            <a:r>
              <a:rPr dirty="0" sz="950" spc="39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Minority</a:t>
            </a:r>
            <a:r>
              <a:rPr dirty="0" sz="950" spc="8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owners</a:t>
            </a:r>
            <a:r>
              <a:rPr dirty="0" sz="950" spc="7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are</a:t>
            </a:r>
            <a:r>
              <a:rPr dirty="0" sz="950" spc="6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Charles</a:t>
            </a:r>
            <a:r>
              <a:rPr dirty="0" sz="950" spc="6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O’Neill,</a:t>
            </a:r>
            <a:r>
              <a:rPr dirty="0" sz="950" spc="6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Kerry</a:t>
            </a:r>
            <a:r>
              <a:rPr dirty="0" sz="950" spc="6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Van</a:t>
            </a:r>
            <a:r>
              <a:rPr dirty="0" sz="950" spc="9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Iseghem,</a:t>
            </a:r>
            <a:r>
              <a:rPr dirty="0" sz="950" spc="7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Georgia"/>
                <a:cs typeface="Georgia"/>
              </a:rPr>
              <a:t>Denzel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Gregg</a:t>
            </a:r>
            <a:r>
              <a:rPr dirty="0" sz="950" spc="7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dirty="0" sz="950" spc="9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James</a:t>
            </a:r>
            <a:r>
              <a:rPr dirty="0" sz="950" spc="9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Aroune</a:t>
            </a:r>
            <a:r>
              <a:rPr dirty="0" sz="950" spc="7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(collectively,</a:t>
            </a:r>
            <a:r>
              <a:rPr dirty="0" sz="950" spc="7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dirty="0" sz="950" spc="8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Georgia"/>
                <a:cs typeface="Georgia"/>
              </a:rPr>
              <a:t>“Owners”).</a:t>
            </a:r>
            <a:endParaRPr sz="950">
              <a:latin typeface="Georgia"/>
              <a:cs typeface="Georgi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462270" y="2916367"/>
            <a:ext cx="3163570" cy="506095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u="sng" sz="1150" spc="2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Investment: </a:t>
            </a:r>
            <a:endParaRPr sz="11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dirty="0" sz="950" spc="6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Company</a:t>
            </a:r>
            <a:r>
              <a:rPr dirty="0" sz="950" spc="10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is</a:t>
            </a:r>
            <a:r>
              <a:rPr dirty="0" sz="950" spc="7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seeking</a:t>
            </a:r>
            <a:r>
              <a:rPr dirty="0" sz="950" spc="6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$200,000</a:t>
            </a:r>
            <a:r>
              <a:rPr dirty="0" sz="950" spc="10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in</a:t>
            </a:r>
            <a:r>
              <a:rPr dirty="0" sz="950" spc="8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FFFFFF"/>
                </a:solidFill>
                <a:latin typeface="Georgia"/>
                <a:cs typeface="Georgia"/>
              </a:rPr>
              <a:t>equity</a:t>
            </a:r>
            <a:r>
              <a:rPr dirty="0" sz="950" spc="6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Georgia"/>
                <a:cs typeface="Georgia"/>
              </a:rPr>
              <a:t>investment.</a:t>
            </a:r>
            <a:endParaRPr sz="950">
              <a:latin typeface="Georgia"/>
              <a:cs typeface="Georg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51180" y="2450083"/>
            <a:ext cx="3759200" cy="16967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942340" algn="l"/>
              </a:tabLst>
            </a:pPr>
            <a:r>
              <a:rPr dirty="0" sz="2300" spc="160">
                <a:solidFill>
                  <a:srgbClr val="626F51"/>
                </a:solidFill>
                <a:latin typeface="Georgia"/>
                <a:cs typeface="Georgia"/>
              </a:rPr>
              <a:t>Term</a:t>
            </a:r>
            <a:r>
              <a:rPr dirty="0" sz="2300">
                <a:solidFill>
                  <a:srgbClr val="626F51"/>
                </a:solidFill>
                <a:latin typeface="Georgia"/>
                <a:cs typeface="Georgia"/>
              </a:rPr>
              <a:t>	</a:t>
            </a:r>
            <a:r>
              <a:rPr dirty="0" sz="2300" spc="185">
                <a:solidFill>
                  <a:srgbClr val="626F51"/>
                </a:solidFill>
                <a:latin typeface="Georgia"/>
                <a:cs typeface="Georgia"/>
              </a:rPr>
              <a:t>Sheet </a:t>
            </a:r>
            <a:endParaRPr sz="23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2070"/>
              </a:spcBef>
            </a:pP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NFT-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Trading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Cards,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Inc.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(“hereinafter,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Company”)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is</a:t>
            </a:r>
            <a:r>
              <a:rPr dirty="0" sz="1150" spc="50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privately-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held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corporation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providing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for</a:t>
            </a:r>
            <a:r>
              <a:rPr dirty="0" sz="1150" spc="-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creation, dissemination,</a:t>
            </a:r>
            <a:r>
              <a:rPr dirty="0" sz="1150" spc="-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management and hosting of</a:t>
            </a:r>
            <a:r>
              <a:rPr dirty="0" sz="1150" spc="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Non-Fungible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Tokens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(NFTs)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other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blockchain</a:t>
            </a:r>
            <a:r>
              <a:rPr dirty="0" sz="1150" spc="-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services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for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individuals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to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create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sell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using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Company’s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own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proprietary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technologies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online</a:t>
            </a:r>
            <a:r>
              <a:rPr dirty="0" sz="1150" spc="-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marketplace.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51180" y="4296522"/>
            <a:ext cx="3040380" cy="3784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34925">
              <a:lnSpc>
                <a:spcPct val="100000"/>
              </a:lnSpc>
              <a:spcBef>
                <a:spcPts val="105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Company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is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offering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equity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investment opportunity</a:t>
            </a:r>
            <a:r>
              <a:rPr dirty="0" sz="1150" spc="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only.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462270" y="5680773"/>
            <a:ext cx="3939540" cy="50736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u="sng" sz="1150" spc="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Closin</a:t>
            </a:r>
            <a:r>
              <a:rPr dirty="0" u="sng" sz="1150" spc="-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1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g</a:t>
            </a:r>
            <a:r>
              <a:rPr dirty="0" u="sng" sz="1150" spc="11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 </a:t>
            </a:r>
            <a:r>
              <a:rPr dirty="0" u="sng" sz="1150" spc="18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Dates </a:t>
            </a:r>
            <a:endParaRPr sz="11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00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dirty="0" sz="1000" spc="-3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FFFFFF"/>
                </a:solidFill>
                <a:latin typeface="Georgia"/>
                <a:cs typeface="Georgia"/>
              </a:rPr>
              <a:t>Company 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would</a:t>
            </a:r>
            <a:r>
              <a:rPr dirty="0" sz="1000" spc="-3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like</a:t>
            </a:r>
            <a:r>
              <a:rPr dirty="0" sz="1000" spc="-3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dirty="0" sz="1000" spc="-2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complete</a:t>
            </a:r>
            <a:r>
              <a:rPr dirty="0" sz="1000" spc="-2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fundraising</a:t>
            </a:r>
            <a:r>
              <a:rPr dirty="0" sz="1000" spc="-3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FFFFFF"/>
                </a:solidFill>
                <a:latin typeface="Georgia"/>
                <a:cs typeface="Georgia"/>
              </a:rPr>
              <a:t>by</a:t>
            </a:r>
            <a:r>
              <a:rPr dirty="0" sz="1000" spc="20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Georgia"/>
                <a:cs typeface="Georgia"/>
              </a:rPr>
              <a:t>February</a:t>
            </a:r>
            <a:r>
              <a:rPr dirty="0" sz="1000" spc="-3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FFFFFF"/>
                </a:solidFill>
                <a:latin typeface="Georgia"/>
                <a:cs typeface="Georgia"/>
              </a:rPr>
              <a:t>1,</a:t>
            </a:r>
            <a:r>
              <a:rPr dirty="0" sz="1000" spc="-2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Georgia"/>
                <a:cs typeface="Georgia"/>
              </a:rPr>
              <a:t>2025.</a:t>
            </a:r>
            <a:endParaRPr sz="1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421481" y="2298287"/>
          <a:ext cx="9101455" cy="3427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6455"/>
                <a:gridCol w="1148715"/>
                <a:gridCol w="1437004"/>
                <a:gridCol w="1419225"/>
                <a:gridCol w="1387475"/>
                <a:gridCol w="1386840"/>
                <a:gridCol w="1387475"/>
              </a:tblGrid>
              <a:tr h="483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2BB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150" spc="-10" b="1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Participants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48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2BB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150" spc="-10" b="1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Sales/Rev/X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48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2BB8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150" b="1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Av.</a:t>
                      </a:r>
                      <a:r>
                        <a:rPr dirty="0" sz="1150" spc="-25" b="1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50" b="1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Rev</a:t>
                      </a:r>
                      <a:r>
                        <a:rPr dirty="0" sz="1150" spc="-25" b="1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Per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48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2BB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dirty="0" sz="1150" b="1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Total</a:t>
                      </a:r>
                      <a:r>
                        <a:rPr dirty="0" sz="1150" spc="-20" b="1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50" spc="-25" b="1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Rev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51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2BB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dirty="0" sz="1150" b="1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NFT</a:t>
                      </a:r>
                      <a:r>
                        <a:rPr dirty="0" sz="1150" spc="-10" b="1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Portion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51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2BB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dirty="0" sz="1150" b="1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Annual</a:t>
                      </a:r>
                      <a:r>
                        <a:rPr dirty="0" sz="1150" spc="-35" b="1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50" spc="-10" b="1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Spend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51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2BB80"/>
                    </a:solidFill>
                  </a:tcPr>
                </a:tc>
              </a:tr>
              <a:tr h="516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5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Year</a:t>
                      </a:r>
                      <a:r>
                        <a:rPr dirty="0" sz="1150" spc="-25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50" spc="-6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1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7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1,200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7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$100/10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7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 marL="31750">
                        <a:lnSpc>
                          <a:spcPct val="100000"/>
                        </a:lnSpc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$1,000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7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$1,200,000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62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7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$60,000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62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7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$200,000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62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7D7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dirty="0" sz="115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Year</a:t>
                      </a:r>
                      <a:r>
                        <a:rPr dirty="0" sz="1150" spc="-25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50" spc="-6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2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593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3,400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593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$120/10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593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$1,200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593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$4,080,000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40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$204,000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40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$350,000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40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EC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dirty="0" sz="115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Year</a:t>
                      </a:r>
                      <a:r>
                        <a:rPr dirty="0" sz="1150" spc="-25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50" spc="-6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3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57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7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9,000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57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7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$120/10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57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0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$1,200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57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7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$10,800,000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7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$540,000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7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$400,000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7D7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15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Year</a:t>
                      </a:r>
                      <a:r>
                        <a:rPr dirty="0" sz="1150" spc="-25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50" spc="-5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4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48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21,000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48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$140/10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48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$1,400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48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$29,400,000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37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$1,470,000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37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$500,000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37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EC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15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Year</a:t>
                      </a:r>
                      <a:r>
                        <a:rPr dirty="0" sz="1150" spc="-25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50" spc="-6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5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48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7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33,000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48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7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$140/10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48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$1,400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48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7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$46,200,000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7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$2,310,000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7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150" spc="-10">
                          <a:solidFill>
                            <a:srgbClr val="626F51"/>
                          </a:solidFill>
                          <a:latin typeface="Georgia"/>
                          <a:cs typeface="Georgia"/>
                        </a:rPr>
                        <a:t>$600,000</a:t>
                      </a:r>
                      <a:endParaRPr sz="1150">
                        <a:latin typeface="Georgia"/>
                        <a:cs typeface="Georgia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7D7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EC"/>
                    </a:solidFill>
                  </a:tcPr>
                </a:tc>
              </a:tr>
            </a:tbl>
          </a:graphicData>
        </a:graphic>
      </p:graphicFrame>
      <p:sp>
        <p:nvSpPr>
          <p:cNvPr id="3" name="object 3" descr=""/>
          <p:cNvSpPr/>
          <p:nvPr/>
        </p:nvSpPr>
        <p:spPr>
          <a:xfrm>
            <a:off x="4782311" y="1926335"/>
            <a:ext cx="494665" cy="0"/>
          </a:xfrm>
          <a:custGeom>
            <a:avLst/>
            <a:gdLst/>
            <a:ahLst/>
            <a:cxnLst/>
            <a:rect l="l" t="t" r="r" b="b"/>
            <a:pathLst>
              <a:path w="494664" h="0">
                <a:moveTo>
                  <a:pt x="0" y="0"/>
                </a:moveTo>
                <a:lnTo>
                  <a:pt x="494538" y="0"/>
                </a:lnTo>
              </a:path>
            </a:pathLst>
          </a:custGeom>
          <a:ln w="31432">
            <a:solidFill>
              <a:srgbClr val="626F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81526" y="1398523"/>
            <a:ext cx="1894839" cy="42799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741680" algn="l"/>
              </a:tabLst>
            </a:pPr>
            <a:r>
              <a:rPr dirty="0" sz="2600" spc="150"/>
              <a:t>Pro</a:t>
            </a:r>
            <a:r>
              <a:rPr dirty="0" sz="2600"/>
              <a:t>	</a:t>
            </a:r>
            <a:r>
              <a:rPr dirty="0" sz="2600" spc="200"/>
              <a:t>Forma </a:t>
            </a:r>
            <a:endParaRPr sz="2600"/>
          </a:p>
        </p:txBody>
      </p:sp>
      <p:sp>
        <p:nvSpPr>
          <p:cNvPr id="5" name="object 5" descr=""/>
          <p:cNvSpPr txBox="1"/>
          <p:nvPr/>
        </p:nvSpPr>
        <p:spPr>
          <a:xfrm>
            <a:off x="454405" y="5753353"/>
            <a:ext cx="4752975" cy="62928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*10</a:t>
            </a:r>
            <a:r>
              <a:rPr dirty="0" sz="950" spc="5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=</a:t>
            </a:r>
            <a:r>
              <a:rPr dirty="0" sz="950" spc="6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950" spc="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number</a:t>
            </a:r>
            <a:r>
              <a:rPr dirty="0" sz="950" spc="6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of</a:t>
            </a:r>
            <a:r>
              <a:rPr dirty="0" sz="950" spc="6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cards</a:t>
            </a:r>
            <a:r>
              <a:rPr dirty="0" sz="950" spc="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produced</a:t>
            </a:r>
            <a:r>
              <a:rPr dirty="0" sz="950" spc="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by</a:t>
            </a:r>
            <a:r>
              <a:rPr dirty="0" sz="950" spc="6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each</a:t>
            </a:r>
            <a:r>
              <a:rPr dirty="0" sz="950" spc="5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 spc="-10">
                <a:solidFill>
                  <a:srgbClr val="626F51"/>
                </a:solidFill>
                <a:latin typeface="Georgia"/>
                <a:cs typeface="Georgia"/>
              </a:rPr>
              <a:t>participant</a:t>
            </a:r>
            <a:endParaRPr sz="950">
              <a:latin typeface="Georgia"/>
              <a:cs typeface="Georgia"/>
            </a:endParaRPr>
          </a:p>
          <a:p>
            <a:pPr marL="100330" indent="-87630">
              <a:lnSpc>
                <a:spcPct val="100000"/>
              </a:lnSpc>
              <a:spcBef>
                <a:spcPts val="45"/>
              </a:spcBef>
              <a:buChar char="*"/>
              <a:tabLst>
                <a:tab pos="100330" algn="l"/>
              </a:tabLst>
            </a:pP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Revenue</a:t>
            </a:r>
            <a:r>
              <a:rPr dirty="0" sz="950" spc="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does</a:t>
            </a:r>
            <a:r>
              <a:rPr dirty="0" sz="950" spc="5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not</a:t>
            </a:r>
            <a:r>
              <a:rPr dirty="0" sz="950" spc="7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reflect</a:t>
            </a:r>
            <a:r>
              <a:rPr dirty="0" sz="950" spc="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resales</a:t>
            </a:r>
            <a:r>
              <a:rPr dirty="0" sz="950" spc="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that</a:t>
            </a:r>
            <a:r>
              <a:rPr dirty="0" sz="950" spc="5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we</a:t>
            </a:r>
            <a:r>
              <a:rPr dirty="0" sz="950" spc="6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believe</a:t>
            </a:r>
            <a:r>
              <a:rPr dirty="0" sz="950" spc="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will</a:t>
            </a:r>
            <a:r>
              <a:rPr dirty="0" sz="950" spc="6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have</a:t>
            </a:r>
            <a:r>
              <a:rPr dirty="0" sz="950" spc="5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a</a:t>
            </a:r>
            <a:r>
              <a:rPr dirty="0" sz="950" spc="6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100%</a:t>
            </a:r>
            <a:r>
              <a:rPr dirty="0" sz="950" spc="6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higher</a:t>
            </a:r>
            <a:r>
              <a:rPr dirty="0" sz="950" spc="5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 spc="-10">
                <a:solidFill>
                  <a:srgbClr val="626F51"/>
                </a:solidFill>
                <a:latin typeface="Georgia"/>
                <a:cs typeface="Georgia"/>
              </a:rPr>
              <a:t>value</a:t>
            </a:r>
            <a:endParaRPr sz="950">
              <a:latin typeface="Georgia"/>
              <a:cs typeface="Georgia"/>
            </a:endParaRPr>
          </a:p>
          <a:p>
            <a:pPr marL="100330" indent="-87630">
              <a:lnSpc>
                <a:spcPct val="100000"/>
              </a:lnSpc>
              <a:spcBef>
                <a:spcPts val="50"/>
              </a:spcBef>
              <a:buChar char="*"/>
              <a:tabLst>
                <a:tab pos="100330" algn="l"/>
              </a:tabLst>
            </a:pP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Participants</a:t>
            </a:r>
            <a:r>
              <a:rPr dirty="0" sz="950" spc="7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reflect</a:t>
            </a:r>
            <a:r>
              <a:rPr dirty="0" sz="950" spc="5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high</a:t>
            </a:r>
            <a:r>
              <a:rPr dirty="0" sz="950" spc="8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school</a:t>
            </a:r>
            <a:r>
              <a:rPr dirty="0" sz="950" spc="8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950" spc="8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college</a:t>
            </a:r>
            <a:r>
              <a:rPr dirty="0" sz="950" spc="6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sports</a:t>
            </a:r>
            <a:r>
              <a:rPr dirty="0" sz="950" spc="7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 spc="-20">
                <a:solidFill>
                  <a:srgbClr val="626F51"/>
                </a:solidFill>
                <a:latin typeface="Georgia"/>
                <a:cs typeface="Georgia"/>
              </a:rPr>
              <a:t>only</a:t>
            </a:r>
            <a:endParaRPr sz="950">
              <a:latin typeface="Georgia"/>
              <a:cs typeface="Georgia"/>
            </a:endParaRPr>
          </a:p>
          <a:p>
            <a:pPr marL="100330" indent="-87630">
              <a:lnSpc>
                <a:spcPct val="100000"/>
              </a:lnSpc>
              <a:spcBef>
                <a:spcPts val="45"/>
              </a:spcBef>
              <a:buChar char="*"/>
              <a:tabLst>
                <a:tab pos="100330" algn="l"/>
              </a:tabLst>
            </a:pP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Spend</a:t>
            </a:r>
            <a:r>
              <a:rPr dirty="0" sz="950" spc="6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reflects</a:t>
            </a:r>
            <a:r>
              <a:rPr dirty="0" sz="950" spc="5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all</a:t>
            </a:r>
            <a:r>
              <a:rPr dirty="0" sz="950" spc="5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costs</a:t>
            </a:r>
            <a:r>
              <a:rPr dirty="0" sz="950" spc="7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associated</a:t>
            </a:r>
            <a:r>
              <a:rPr dirty="0" sz="950" spc="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with</a:t>
            </a:r>
            <a:r>
              <a:rPr dirty="0" sz="950" spc="8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operations</a:t>
            </a:r>
            <a:r>
              <a:rPr dirty="0" sz="950" spc="6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of</a:t>
            </a:r>
            <a:r>
              <a:rPr dirty="0" sz="950" spc="6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950" spc="6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Company</a:t>
            </a:r>
            <a:r>
              <a:rPr dirty="0" sz="950" spc="9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for</a:t>
            </a:r>
            <a:r>
              <a:rPr dirty="0" sz="950" spc="6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950" spc="6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>
                <a:solidFill>
                  <a:srgbClr val="626F51"/>
                </a:solidFill>
                <a:latin typeface="Georgia"/>
                <a:cs typeface="Georgia"/>
              </a:rPr>
              <a:t>fiscal</a:t>
            </a:r>
            <a:r>
              <a:rPr dirty="0" sz="950" spc="6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950" spc="-20">
                <a:solidFill>
                  <a:srgbClr val="626F51"/>
                </a:solidFill>
                <a:latin typeface="Georgia"/>
                <a:cs typeface="Georgia"/>
              </a:rPr>
              <a:t>year</a:t>
            </a:r>
            <a:endParaRPr sz="9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82977" y="4154678"/>
            <a:ext cx="5527040" cy="629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32890" marR="5080" indent="-1520825">
              <a:lnSpc>
                <a:spcPct val="101499"/>
              </a:lnSpc>
              <a:spcBef>
                <a:spcPts val="95"/>
              </a:spcBef>
            </a:pPr>
            <a:r>
              <a:rPr dirty="0" sz="1950">
                <a:solidFill>
                  <a:srgbClr val="626F51"/>
                </a:solidFill>
                <a:latin typeface="Georgia"/>
                <a:cs typeface="Georgia"/>
              </a:rPr>
              <a:t>Everyday,</a:t>
            </a:r>
            <a:r>
              <a:rPr dirty="0" sz="1950" spc="5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950">
                <a:solidFill>
                  <a:srgbClr val="626F51"/>
                </a:solidFill>
                <a:latin typeface="Georgia"/>
                <a:cs typeface="Georgia"/>
              </a:rPr>
              <a:t>a</a:t>
            </a:r>
            <a:r>
              <a:rPr dirty="0" sz="1950" spc="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950">
                <a:solidFill>
                  <a:srgbClr val="626F51"/>
                </a:solidFill>
                <a:latin typeface="Georgia"/>
                <a:cs typeface="Georgia"/>
              </a:rPr>
              <a:t>new</a:t>
            </a:r>
            <a:r>
              <a:rPr dirty="0" sz="1950" spc="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950">
                <a:solidFill>
                  <a:srgbClr val="626F51"/>
                </a:solidFill>
                <a:latin typeface="Georgia"/>
                <a:cs typeface="Georgia"/>
              </a:rPr>
              <a:t>superstar</a:t>
            </a:r>
            <a:r>
              <a:rPr dirty="0" sz="1950" spc="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950">
                <a:solidFill>
                  <a:srgbClr val="626F51"/>
                </a:solidFill>
                <a:latin typeface="Georgia"/>
                <a:cs typeface="Georgia"/>
              </a:rPr>
              <a:t>starts</a:t>
            </a:r>
            <a:r>
              <a:rPr dirty="0" sz="1950" spc="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950">
                <a:solidFill>
                  <a:srgbClr val="626F51"/>
                </a:solidFill>
                <a:latin typeface="Georgia"/>
                <a:cs typeface="Georgia"/>
              </a:rPr>
              <a:t>their</a:t>
            </a:r>
            <a:r>
              <a:rPr dirty="0" sz="1950" spc="40">
                <a:solidFill>
                  <a:srgbClr val="626F51"/>
                </a:solidFill>
                <a:latin typeface="Georgia"/>
                <a:cs typeface="Georgia"/>
              </a:rPr>
              <a:t>  </a:t>
            </a:r>
            <a:r>
              <a:rPr dirty="0" sz="1950">
                <a:solidFill>
                  <a:srgbClr val="626F51"/>
                </a:solidFill>
                <a:latin typeface="Georgia"/>
                <a:cs typeface="Georgia"/>
              </a:rPr>
              <a:t>journey</a:t>
            </a:r>
            <a:r>
              <a:rPr dirty="0" sz="1950" spc="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950" spc="-25">
                <a:solidFill>
                  <a:srgbClr val="626F51"/>
                </a:solidFill>
                <a:latin typeface="Georgia"/>
                <a:cs typeface="Georgia"/>
              </a:rPr>
              <a:t>on </a:t>
            </a:r>
            <a:r>
              <a:rPr dirty="0" sz="1950">
                <a:solidFill>
                  <a:srgbClr val="626F51"/>
                </a:solidFill>
                <a:latin typeface="Georgia"/>
                <a:cs typeface="Georgia"/>
              </a:rPr>
              <a:t>NFT-</a:t>
            </a:r>
            <a:r>
              <a:rPr dirty="0" sz="1950" spc="-10">
                <a:solidFill>
                  <a:srgbClr val="626F51"/>
                </a:solidFill>
                <a:latin typeface="Georgia"/>
                <a:cs typeface="Georgia"/>
              </a:rPr>
              <a:t>tradingcards.biz.</a:t>
            </a:r>
            <a:endParaRPr sz="1950">
              <a:latin typeface="Georgia"/>
              <a:cs typeface="Georgi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0329" y="2333846"/>
            <a:ext cx="2925813" cy="14300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0" y="1057655"/>
            <a:ext cx="10058400" cy="5657850"/>
          </a:xfrm>
          <a:custGeom>
            <a:avLst/>
            <a:gdLst/>
            <a:ahLst/>
            <a:cxnLst/>
            <a:rect l="l" t="t" r="r" b="b"/>
            <a:pathLst>
              <a:path w="10058400" h="5657850">
                <a:moveTo>
                  <a:pt x="10058019" y="5657850"/>
                </a:moveTo>
                <a:lnTo>
                  <a:pt x="10058019" y="0"/>
                </a:lnTo>
                <a:lnTo>
                  <a:pt x="0" y="0"/>
                </a:lnTo>
                <a:lnTo>
                  <a:pt x="0" y="5657850"/>
                </a:lnTo>
                <a:lnTo>
                  <a:pt x="10058019" y="565785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922019" y="1603247"/>
            <a:ext cx="8458200" cy="4307205"/>
          </a:xfrm>
          <a:custGeom>
            <a:avLst/>
            <a:gdLst/>
            <a:ahLst/>
            <a:cxnLst/>
            <a:rect l="l" t="t" r="r" b="b"/>
            <a:pathLst>
              <a:path w="8458200" h="4307205">
                <a:moveTo>
                  <a:pt x="8458200" y="4306824"/>
                </a:moveTo>
                <a:lnTo>
                  <a:pt x="8458200" y="0"/>
                </a:lnTo>
                <a:lnTo>
                  <a:pt x="0" y="0"/>
                </a:lnTo>
                <a:lnTo>
                  <a:pt x="0" y="4306824"/>
                </a:lnTo>
                <a:lnTo>
                  <a:pt x="8458200" y="43068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84200" rIns="0" bIns="0" rtlCol="0" vert="horz">
            <a:spAutoFit/>
          </a:bodyPr>
          <a:lstStyle/>
          <a:p>
            <a:pPr marL="294640" marR="5080" indent="-283210">
              <a:lnSpc>
                <a:spcPct val="101600"/>
              </a:lnSpc>
              <a:spcBef>
                <a:spcPts val="95"/>
              </a:spcBef>
              <a:buFont typeface="Symbol"/>
              <a:buChar char=""/>
              <a:tabLst>
                <a:tab pos="295275" algn="l"/>
              </a:tabLst>
            </a:pPr>
            <a:r>
              <a:rPr dirty="0" sz="1300" b="0">
                <a:latin typeface="Georgia"/>
                <a:cs typeface="Georgia"/>
              </a:rPr>
              <a:t>First-mover</a:t>
            </a:r>
            <a:r>
              <a:rPr dirty="0" sz="1300" spc="3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advantage</a:t>
            </a:r>
            <a:r>
              <a:rPr dirty="0" sz="1300" spc="5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to</a:t>
            </a:r>
            <a:r>
              <a:rPr dirty="0" sz="1300" spc="1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get</a:t>
            </a:r>
            <a:r>
              <a:rPr dirty="0" sz="1300" spc="3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access</a:t>
            </a:r>
            <a:r>
              <a:rPr dirty="0" sz="1300" spc="2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to</a:t>
            </a:r>
            <a:r>
              <a:rPr dirty="0" sz="1300" spc="2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a</a:t>
            </a:r>
            <a:r>
              <a:rPr dirty="0" sz="1300" spc="3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proprietary</a:t>
            </a:r>
            <a:r>
              <a:rPr dirty="0" sz="1300" spc="3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technology</a:t>
            </a:r>
            <a:r>
              <a:rPr dirty="0" sz="1300" spc="3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in</a:t>
            </a:r>
            <a:r>
              <a:rPr dirty="0" sz="1300" spc="3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the</a:t>
            </a:r>
            <a:r>
              <a:rPr dirty="0" sz="1300" spc="3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$</a:t>
            </a:r>
            <a:r>
              <a:rPr dirty="0" sz="1300" b="0">
                <a:solidFill>
                  <a:srgbClr val="7E7E7E"/>
                </a:solidFill>
                <a:latin typeface="Georgia"/>
                <a:cs typeface="Georgia"/>
              </a:rPr>
              <a:t>12.62</a:t>
            </a:r>
            <a:r>
              <a:rPr dirty="0" sz="1300" spc="30" b="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300" b="0">
                <a:solidFill>
                  <a:srgbClr val="7E7E7E"/>
                </a:solidFill>
                <a:latin typeface="Georgia"/>
                <a:cs typeface="Georgia"/>
              </a:rPr>
              <a:t>Billion</a:t>
            </a:r>
            <a:r>
              <a:rPr dirty="0" sz="1300" spc="50" b="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trading</a:t>
            </a:r>
            <a:r>
              <a:rPr dirty="0" sz="1300" spc="35" b="0">
                <a:latin typeface="Georgia"/>
                <a:cs typeface="Georgia"/>
              </a:rPr>
              <a:t> </a:t>
            </a:r>
            <a:r>
              <a:rPr dirty="0" sz="1300" spc="-20" b="0">
                <a:latin typeface="Georgia"/>
                <a:cs typeface="Georgia"/>
              </a:rPr>
              <a:t>card </a:t>
            </a:r>
            <a:r>
              <a:rPr dirty="0" sz="1300" spc="-10" b="0">
                <a:latin typeface="Georgia"/>
                <a:cs typeface="Georgia"/>
              </a:rPr>
              <a:t>industry.</a:t>
            </a:r>
            <a:endParaRPr sz="1300">
              <a:latin typeface="Georgia"/>
              <a:cs typeface="Georgia"/>
            </a:endParaRPr>
          </a:p>
          <a:p>
            <a:pPr lvl="1" marL="623570" indent="-234315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624205" algn="l"/>
              </a:tabLst>
            </a:pP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First-of-</a:t>
            </a:r>
            <a:r>
              <a:rPr dirty="0" sz="1300" spc="-10">
                <a:solidFill>
                  <a:srgbClr val="626F51"/>
                </a:solidFill>
                <a:latin typeface="Georgia"/>
                <a:cs typeface="Georgia"/>
              </a:rPr>
              <a:t>its-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kind</a:t>
            </a:r>
            <a:r>
              <a:rPr dirty="0" sz="1300" spc="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product</a:t>
            </a:r>
            <a:r>
              <a:rPr dirty="0" sz="1300" spc="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–</a:t>
            </a:r>
            <a:r>
              <a:rPr dirty="0" sz="1300" spc="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300" spc="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first</a:t>
            </a:r>
            <a:r>
              <a:rPr dirty="0" sz="1300" spc="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>
                <a:solidFill>
                  <a:srgbClr val="626F51"/>
                </a:solidFill>
                <a:latin typeface="Georgia"/>
                <a:cs typeface="Georgia"/>
              </a:rPr>
              <a:t>to</a:t>
            </a:r>
            <a:r>
              <a:rPr dirty="0" sz="1300" spc="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300" spc="-10">
                <a:solidFill>
                  <a:srgbClr val="626F51"/>
                </a:solidFill>
                <a:latin typeface="Georgia"/>
                <a:cs typeface="Georgia"/>
              </a:rPr>
              <a:t>market</a:t>
            </a:r>
            <a:endParaRPr sz="1300">
              <a:latin typeface="Georgia"/>
              <a:cs typeface="Georgia"/>
            </a:endParaRPr>
          </a:p>
          <a:p>
            <a:pPr marL="294640" marR="180340" indent="-283210">
              <a:lnSpc>
                <a:spcPct val="101499"/>
              </a:lnSpc>
              <a:buFont typeface="Symbol"/>
              <a:buChar char=""/>
              <a:tabLst>
                <a:tab pos="295275" algn="l"/>
              </a:tabLst>
            </a:pPr>
            <a:r>
              <a:rPr dirty="0" sz="1300" b="0">
                <a:latin typeface="Georgia"/>
                <a:cs typeface="Georgia"/>
              </a:rPr>
              <a:t>Equity</a:t>
            </a:r>
            <a:r>
              <a:rPr dirty="0" sz="1300" spc="3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in</a:t>
            </a:r>
            <a:r>
              <a:rPr dirty="0" sz="1300" spc="3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a</a:t>
            </a:r>
            <a:r>
              <a:rPr dirty="0" sz="1300" spc="3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next-gen</a:t>
            </a:r>
            <a:r>
              <a:rPr dirty="0" sz="1300" spc="3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technology</a:t>
            </a:r>
            <a:r>
              <a:rPr dirty="0" sz="1300" spc="3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company</a:t>
            </a:r>
            <a:r>
              <a:rPr dirty="0" sz="1300" spc="2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with</a:t>
            </a:r>
            <a:r>
              <a:rPr dirty="0" sz="1300" spc="3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minimal</a:t>
            </a:r>
            <a:r>
              <a:rPr dirty="0" sz="1300" spc="5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expense</a:t>
            </a:r>
            <a:r>
              <a:rPr dirty="0" sz="1300" spc="3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beyond</a:t>
            </a:r>
            <a:r>
              <a:rPr dirty="0" sz="1300" spc="3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tech</a:t>
            </a:r>
            <a:r>
              <a:rPr dirty="0" sz="1300" spc="3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development</a:t>
            </a:r>
            <a:r>
              <a:rPr dirty="0" sz="1300" spc="55" b="0">
                <a:latin typeface="Georgia"/>
                <a:cs typeface="Georgia"/>
              </a:rPr>
              <a:t> </a:t>
            </a:r>
            <a:r>
              <a:rPr dirty="0" sz="1300" spc="-25" b="0">
                <a:latin typeface="Georgia"/>
                <a:cs typeface="Georgia"/>
              </a:rPr>
              <a:t>and </a:t>
            </a:r>
            <a:r>
              <a:rPr dirty="0" sz="1300" b="0">
                <a:latin typeface="Georgia"/>
                <a:cs typeface="Georgia"/>
              </a:rPr>
              <a:t>marketing</a:t>
            </a:r>
            <a:r>
              <a:rPr dirty="0" sz="1300" spc="3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with</a:t>
            </a:r>
            <a:r>
              <a:rPr dirty="0" sz="1300" spc="2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a</a:t>
            </a:r>
            <a:r>
              <a:rPr dirty="0" sz="1300" spc="2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clear</a:t>
            </a:r>
            <a:r>
              <a:rPr dirty="0" sz="1300" spc="2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path</a:t>
            </a:r>
            <a:r>
              <a:rPr dirty="0" sz="1300" spc="2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to</a:t>
            </a:r>
            <a:r>
              <a:rPr dirty="0" sz="1300" spc="1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profitability</a:t>
            </a:r>
            <a:r>
              <a:rPr dirty="0" sz="1300" spc="4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within</a:t>
            </a:r>
            <a:r>
              <a:rPr dirty="0" sz="1300" spc="4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two-three</a:t>
            </a:r>
            <a:r>
              <a:rPr dirty="0" sz="1300" spc="15" b="0">
                <a:latin typeface="Georgia"/>
                <a:cs typeface="Georgia"/>
              </a:rPr>
              <a:t> </a:t>
            </a:r>
            <a:r>
              <a:rPr dirty="0" sz="1300" spc="-10" b="0">
                <a:latin typeface="Georgia"/>
                <a:cs typeface="Georgia"/>
              </a:rPr>
              <a:t>years.</a:t>
            </a:r>
            <a:endParaRPr sz="1300">
              <a:latin typeface="Georgia"/>
              <a:cs typeface="Georgia"/>
            </a:endParaRPr>
          </a:p>
          <a:p>
            <a:pPr marL="294640" marR="627380" indent="-283210">
              <a:lnSpc>
                <a:spcPts val="1580"/>
              </a:lnSpc>
              <a:spcBef>
                <a:spcPts val="60"/>
              </a:spcBef>
              <a:buFont typeface="Symbol"/>
              <a:buChar char=""/>
              <a:tabLst>
                <a:tab pos="295275" algn="l"/>
              </a:tabLst>
            </a:pPr>
            <a:r>
              <a:rPr dirty="0" sz="1300" b="0">
                <a:latin typeface="Georgia"/>
                <a:cs typeface="Georgia"/>
              </a:rPr>
              <a:t>Beneficial</a:t>
            </a:r>
            <a:r>
              <a:rPr dirty="0" sz="1300" spc="6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timing</a:t>
            </a:r>
            <a:r>
              <a:rPr dirty="0" sz="1300" spc="4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in</a:t>
            </a:r>
            <a:r>
              <a:rPr dirty="0" sz="1300" spc="5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the</a:t>
            </a:r>
            <a:r>
              <a:rPr dirty="0" sz="1300" spc="3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investment</a:t>
            </a:r>
            <a:r>
              <a:rPr dirty="0" sz="1300" spc="5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as</a:t>
            </a:r>
            <a:r>
              <a:rPr dirty="0" sz="1300" spc="2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the</a:t>
            </a:r>
            <a:r>
              <a:rPr dirty="0" sz="1300" spc="5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company’s</a:t>
            </a:r>
            <a:r>
              <a:rPr dirty="0" sz="1300" spc="3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initial</a:t>
            </a:r>
            <a:r>
              <a:rPr dirty="0" sz="1300" spc="6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“go-to-market”</a:t>
            </a:r>
            <a:r>
              <a:rPr dirty="0" sz="1300" spc="5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technology</a:t>
            </a:r>
            <a:r>
              <a:rPr dirty="0" sz="1300" spc="35" b="0">
                <a:latin typeface="Georgia"/>
                <a:cs typeface="Georgia"/>
              </a:rPr>
              <a:t> </a:t>
            </a:r>
            <a:r>
              <a:rPr dirty="0" sz="1300" spc="-25" b="0">
                <a:latin typeface="Georgia"/>
                <a:cs typeface="Georgia"/>
              </a:rPr>
              <a:t>is </a:t>
            </a:r>
            <a:r>
              <a:rPr dirty="0" sz="1300" b="0">
                <a:latin typeface="Georgia"/>
                <a:cs typeface="Georgia"/>
              </a:rPr>
              <a:t>completed</a:t>
            </a:r>
            <a:r>
              <a:rPr dirty="0" sz="1300" spc="3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and</a:t>
            </a:r>
            <a:r>
              <a:rPr dirty="0" sz="1300" spc="30" b="0">
                <a:latin typeface="Georgia"/>
                <a:cs typeface="Georgia"/>
              </a:rPr>
              <a:t> </a:t>
            </a:r>
            <a:r>
              <a:rPr dirty="0" sz="1300" spc="-10" b="0">
                <a:latin typeface="Georgia"/>
                <a:cs typeface="Georgia"/>
              </a:rPr>
              <a:t>operational.</a:t>
            </a:r>
            <a:endParaRPr sz="1300">
              <a:latin typeface="Georgia"/>
              <a:cs typeface="Georgia"/>
            </a:endParaRPr>
          </a:p>
          <a:p>
            <a:pPr marL="294640" marR="88900" indent="-283210">
              <a:lnSpc>
                <a:spcPts val="1580"/>
              </a:lnSpc>
              <a:spcBef>
                <a:spcPts val="5"/>
              </a:spcBef>
              <a:buFont typeface="Symbol"/>
              <a:buChar char=""/>
              <a:tabLst>
                <a:tab pos="295275" algn="l"/>
              </a:tabLst>
            </a:pPr>
            <a:r>
              <a:rPr dirty="0" sz="1300" b="0">
                <a:latin typeface="Georgia"/>
                <a:cs typeface="Georgia"/>
              </a:rPr>
              <a:t>Access</a:t>
            </a:r>
            <a:r>
              <a:rPr dirty="0" sz="1300" spc="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to</a:t>
            </a:r>
            <a:r>
              <a:rPr dirty="0" sz="1300" spc="1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management</a:t>
            </a:r>
            <a:r>
              <a:rPr dirty="0" sz="1300" spc="3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and</a:t>
            </a:r>
            <a:r>
              <a:rPr dirty="0" sz="1300" spc="3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the</a:t>
            </a:r>
            <a:r>
              <a:rPr dirty="0" sz="1300" spc="3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investment</a:t>
            </a:r>
            <a:r>
              <a:rPr dirty="0" sz="1300" spc="3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team</a:t>
            </a:r>
            <a:r>
              <a:rPr dirty="0" sz="1300" spc="2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in</a:t>
            </a:r>
            <a:r>
              <a:rPr dirty="0" sz="1300" spc="4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advancing</a:t>
            </a:r>
            <a:r>
              <a:rPr dirty="0" sz="1300" spc="4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the</a:t>
            </a:r>
            <a:r>
              <a:rPr dirty="0" sz="1300" spc="3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Company</a:t>
            </a:r>
            <a:r>
              <a:rPr dirty="0" sz="1300" spc="2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to</a:t>
            </a:r>
            <a:r>
              <a:rPr dirty="0" sz="1300" spc="1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next</a:t>
            </a:r>
            <a:r>
              <a:rPr dirty="0" sz="1300" spc="3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levels</a:t>
            </a:r>
            <a:r>
              <a:rPr dirty="0" sz="1300" spc="3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–</a:t>
            </a:r>
            <a:r>
              <a:rPr dirty="0" sz="1300" spc="10" b="0">
                <a:latin typeface="Georgia"/>
                <a:cs typeface="Georgia"/>
              </a:rPr>
              <a:t> </a:t>
            </a:r>
            <a:r>
              <a:rPr dirty="0" sz="1300" spc="-25" b="0">
                <a:latin typeface="Georgia"/>
                <a:cs typeface="Georgia"/>
              </a:rPr>
              <a:t>who </a:t>
            </a:r>
            <a:r>
              <a:rPr dirty="0" sz="1300" b="0">
                <a:latin typeface="Georgia"/>
                <a:cs typeface="Georgia"/>
              </a:rPr>
              <a:t>have</a:t>
            </a:r>
            <a:r>
              <a:rPr dirty="0" sz="1300" spc="2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years</a:t>
            </a:r>
            <a:r>
              <a:rPr dirty="0" sz="1300" spc="2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of</a:t>
            </a:r>
            <a:r>
              <a:rPr dirty="0" sz="1300" spc="2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experience</a:t>
            </a:r>
            <a:r>
              <a:rPr dirty="0" sz="1300" spc="3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in</a:t>
            </a:r>
            <a:r>
              <a:rPr dirty="0" sz="1300" spc="3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“start-up”</a:t>
            </a:r>
            <a:r>
              <a:rPr dirty="0" sz="1300" spc="25" b="0">
                <a:latin typeface="Georgia"/>
                <a:cs typeface="Georgia"/>
              </a:rPr>
              <a:t> </a:t>
            </a:r>
            <a:r>
              <a:rPr dirty="0" sz="1300" spc="-10" b="0">
                <a:latin typeface="Georgia"/>
                <a:cs typeface="Georgia"/>
              </a:rPr>
              <a:t>businesses.</a:t>
            </a:r>
            <a:endParaRPr sz="1300">
              <a:latin typeface="Georgia"/>
              <a:cs typeface="Georgia"/>
            </a:endParaRPr>
          </a:p>
          <a:p>
            <a:pPr marL="294640" indent="-282575">
              <a:lnSpc>
                <a:spcPts val="1535"/>
              </a:lnSpc>
              <a:buFont typeface="Symbol"/>
              <a:buChar char=""/>
              <a:tabLst>
                <a:tab pos="295275" algn="l"/>
              </a:tabLst>
            </a:pPr>
            <a:r>
              <a:rPr dirty="0" sz="1300" b="0">
                <a:latin typeface="Georgia"/>
                <a:cs typeface="Georgia"/>
              </a:rPr>
              <a:t>Interest</a:t>
            </a:r>
            <a:r>
              <a:rPr dirty="0" sz="1300" spc="1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from</a:t>
            </a:r>
            <a:r>
              <a:rPr dirty="0" sz="1300" spc="2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several</a:t>
            </a:r>
            <a:r>
              <a:rPr dirty="0" sz="1300" spc="3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sports</a:t>
            </a:r>
            <a:r>
              <a:rPr dirty="0" sz="1300" spc="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organizations</a:t>
            </a:r>
            <a:r>
              <a:rPr dirty="0" sz="1300" spc="3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already</a:t>
            </a:r>
            <a:r>
              <a:rPr dirty="0" sz="1300" spc="45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in</a:t>
            </a:r>
            <a:r>
              <a:rPr dirty="0" sz="1300" spc="30" b="0">
                <a:latin typeface="Georgia"/>
                <a:cs typeface="Georgia"/>
              </a:rPr>
              <a:t> </a:t>
            </a:r>
            <a:r>
              <a:rPr dirty="0" sz="1300" b="0">
                <a:latin typeface="Georgia"/>
                <a:cs typeface="Georgia"/>
              </a:rPr>
              <a:t>the</a:t>
            </a:r>
            <a:r>
              <a:rPr dirty="0" sz="1300" spc="20" b="0">
                <a:latin typeface="Georgia"/>
                <a:cs typeface="Georgia"/>
              </a:rPr>
              <a:t> </a:t>
            </a:r>
            <a:r>
              <a:rPr dirty="0" sz="1300" spc="-10" b="0">
                <a:latin typeface="Georgia"/>
                <a:cs typeface="Georgia"/>
              </a:rPr>
              <a:t>works.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60801" y="1928114"/>
            <a:ext cx="4711700" cy="3778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/>
              <a:t>NFT</a:t>
            </a:r>
            <a:r>
              <a:rPr dirty="0" sz="2300" spc="-20"/>
              <a:t> </a:t>
            </a:r>
            <a:r>
              <a:rPr dirty="0" sz="2300"/>
              <a:t>Trading</a:t>
            </a:r>
            <a:r>
              <a:rPr dirty="0" sz="2300" spc="-10"/>
              <a:t> </a:t>
            </a:r>
            <a:r>
              <a:rPr dirty="0" sz="2300"/>
              <a:t>Cards</a:t>
            </a:r>
            <a:r>
              <a:rPr dirty="0" sz="2300" spc="-10"/>
              <a:t> </a:t>
            </a:r>
            <a:r>
              <a:rPr dirty="0" sz="2300"/>
              <a:t>offers</a:t>
            </a:r>
            <a:r>
              <a:rPr dirty="0" sz="2300" spc="-5"/>
              <a:t> </a:t>
            </a:r>
            <a:r>
              <a:rPr dirty="0" sz="2300" spc="-10"/>
              <a:t>Investors:</a:t>
            </a:r>
            <a:endParaRPr sz="2300"/>
          </a:p>
        </p:txBody>
      </p:sp>
      <p:sp>
        <p:nvSpPr>
          <p:cNvPr id="6" name="object 6" descr=""/>
          <p:cNvSpPr/>
          <p:nvPr/>
        </p:nvSpPr>
        <p:spPr>
          <a:xfrm>
            <a:off x="4595621" y="2369820"/>
            <a:ext cx="868044" cy="0"/>
          </a:xfrm>
          <a:custGeom>
            <a:avLst/>
            <a:gdLst/>
            <a:ahLst/>
            <a:cxnLst/>
            <a:rect l="l" t="t" r="r" b="b"/>
            <a:pathLst>
              <a:path w="868045" h="0">
                <a:moveTo>
                  <a:pt x="0" y="0"/>
                </a:moveTo>
                <a:lnTo>
                  <a:pt x="867918" y="0"/>
                </a:lnTo>
              </a:path>
            </a:pathLst>
          </a:custGeom>
          <a:ln w="28816">
            <a:solidFill>
              <a:srgbClr val="626F52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938778" y="1060703"/>
            <a:ext cx="6120130" cy="5299075"/>
            <a:chOff x="3938778" y="1060703"/>
            <a:chExt cx="6120130" cy="5299075"/>
          </a:xfrm>
        </p:grpSpPr>
        <p:sp>
          <p:nvSpPr>
            <p:cNvPr id="3" name="object 3" descr=""/>
            <p:cNvSpPr/>
            <p:nvPr/>
          </p:nvSpPr>
          <p:spPr>
            <a:xfrm>
              <a:off x="3938778" y="1060703"/>
              <a:ext cx="6120130" cy="5299075"/>
            </a:xfrm>
            <a:custGeom>
              <a:avLst/>
              <a:gdLst/>
              <a:ahLst/>
              <a:cxnLst/>
              <a:rect l="l" t="t" r="r" b="b"/>
              <a:pathLst>
                <a:path w="6120130" h="5299075">
                  <a:moveTo>
                    <a:pt x="3788664" y="4037075"/>
                  </a:moveTo>
                  <a:lnTo>
                    <a:pt x="2330958" y="4037075"/>
                  </a:lnTo>
                  <a:lnTo>
                    <a:pt x="3060192" y="5298947"/>
                  </a:lnTo>
                  <a:lnTo>
                    <a:pt x="3788664" y="4037075"/>
                  </a:lnTo>
                  <a:close/>
                </a:path>
                <a:path w="6120130" h="5299075">
                  <a:moveTo>
                    <a:pt x="3011424" y="2691383"/>
                  </a:moveTo>
                  <a:lnTo>
                    <a:pt x="1553718" y="2691383"/>
                  </a:lnTo>
                  <a:lnTo>
                    <a:pt x="2282952" y="3953255"/>
                  </a:lnTo>
                  <a:lnTo>
                    <a:pt x="3011424" y="2691383"/>
                  </a:lnTo>
                  <a:close/>
                </a:path>
                <a:path w="6120130" h="5299075">
                  <a:moveTo>
                    <a:pt x="3788664" y="3981449"/>
                  </a:moveTo>
                  <a:lnTo>
                    <a:pt x="3060192" y="2719577"/>
                  </a:lnTo>
                  <a:lnTo>
                    <a:pt x="2330958" y="3981449"/>
                  </a:lnTo>
                  <a:lnTo>
                    <a:pt x="3788664" y="3981449"/>
                  </a:lnTo>
                  <a:close/>
                </a:path>
                <a:path w="6120130" h="5299075">
                  <a:moveTo>
                    <a:pt x="4565904" y="2691383"/>
                  </a:moveTo>
                  <a:lnTo>
                    <a:pt x="3108198" y="2691383"/>
                  </a:lnTo>
                  <a:lnTo>
                    <a:pt x="3836670" y="3953255"/>
                  </a:lnTo>
                  <a:lnTo>
                    <a:pt x="4565904" y="2691383"/>
                  </a:lnTo>
                  <a:close/>
                </a:path>
                <a:path w="6120130" h="5299075">
                  <a:moveTo>
                    <a:pt x="2234184" y="1345691"/>
                  </a:moveTo>
                  <a:lnTo>
                    <a:pt x="777240" y="1345691"/>
                  </a:lnTo>
                  <a:lnTo>
                    <a:pt x="1505712" y="2607563"/>
                  </a:lnTo>
                  <a:lnTo>
                    <a:pt x="2234184" y="1345691"/>
                  </a:lnTo>
                  <a:close/>
                </a:path>
                <a:path w="6120130" h="5299075">
                  <a:moveTo>
                    <a:pt x="3011424" y="2635757"/>
                  </a:moveTo>
                  <a:lnTo>
                    <a:pt x="2282952" y="1373885"/>
                  </a:lnTo>
                  <a:lnTo>
                    <a:pt x="1553718" y="2635757"/>
                  </a:lnTo>
                  <a:lnTo>
                    <a:pt x="3011424" y="2635757"/>
                  </a:lnTo>
                  <a:close/>
                </a:path>
                <a:path w="6120130" h="5299075">
                  <a:moveTo>
                    <a:pt x="3788664" y="1345691"/>
                  </a:moveTo>
                  <a:lnTo>
                    <a:pt x="2330958" y="1345691"/>
                  </a:lnTo>
                  <a:lnTo>
                    <a:pt x="3060192" y="2607563"/>
                  </a:lnTo>
                  <a:lnTo>
                    <a:pt x="3788664" y="1345691"/>
                  </a:lnTo>
                  <a:close/>
                </a:path>
                <a:path w="6120130" h="5299075">
                  <a:moveTo>
                    <a:pt x="4565904" y="2635757"/>
                  </a:moveTo>
                  <a:lnTo>
                    <a:pt x="3836670" y="1373885"/>
                  </a:lnTo>
                  <a:lnTo>
                    <a:pt x="3108198" y="2635757"/>
                  </a:lnTo>
                  <a:lnTo>
                    <a:pt x="4565904" y="2635757"/>
                  </a:lnTo>
                  <a:close/>
                </a:path>
                <a:path w="6120130" h="5299075">
                  <a:moveTo>
                    <a:pt x="5343144" y="1345691"/>
                  </a:moveTo>
                  <a:lnTo>
                    <a:pt x="3885438" y="1345691"/>
                  </a:lnTo>
                  <a:lnTo>
                    <a:pt x="4613910" y="2607563"/>
                  </a:lnTo>
                  <a:lnTo>
                    <a:pt x="5343144" y="1345691"/>
                  </a:lnTo>
                  <a:close/>
                </a:path>
                <a:path w="6120130" h="5299075">
                  <a:moveTo>
                    <a:pt x="1456944" y="0"/>
                  </a:moveTo>
                  <a:lnTo>
                    <a:pt x="0" y="0"/>
                  </a:lnTo>
                  <a:lnTo>
                    <a:pt x="728472" y="1261871"/>
                  </a:lnTo>
                  <a:lnTo>
                    <a:pt x="1456944" y="0"/>
                  </a:lnTo>
                  <a:close/>
                </a:path>
                <a:path w="6120130" h="5299075">
                  <a:moveTo>
                    <a:pt x="2234184" y="1290065"/>
                  </a:moveTo>
                  <a:lnTo>
                    <a:pt x="1505712" y="28193"/>
                  </a:lnTo>
                  <a:lnTo>
                    <a:pt x="777240" y="1290065"/>
                  </a:lnTo>
                  <a:lnTo>
                    <a:pt x="2234184" y="1290065"/>
                  </a:lnTo>
                  <a:close/>
                </a:path>
                <a:path w="6120130" h="5299075">
                  <a:moveTo>
                    <a:pt x="3011424" y="0"/>
                  </a:moveTo>
                  <a:lnTo>
                    <a:pt x="1553718" y="0"/>
                  </a:lnTo>
                  <a:lnTo>
                    <a:pt x="2282952" y="1261871"/>
                  </a:lnTo>
                  <a:lnTo>
                    <a:pt x="3011424" y="0"/>
                  </a:lnTo>
                  <a:close/>
                </a:path>
                <a:path w="6120130" h="5299075">
                  <a:moveTo>
                    <a:pt x="3788664" y="1290065"/>
                  </a:moveTo>
                  <a:lnTo>
                    <a:pt x="3060192" y="28193"/>
                  </a:lnTo>
                  <a:lnTo>
                    <a:pt x="2330958" y="1290065"/>
                  </a:lnTo>
                  <a:lnTo>
                    <a:pt x="3788664" y="1290065"/>
                  </a:lnTo>
                  <a:close/>
                </a:path>
                <a:path w="6120130" h="5299075">
                  <a:moveTo>
                    <a:pt x="4565904" y="0"/>
                  </a:moveTo>
                  <a:lnTo>
                    <a:pt x="3108198" y="0"/>
                  </a:lnTo>
                  <a:lnTo>
                    <a:pt x="3836670" y="1261871"/>
                  </a:lnTo>
                  <a:lnTo>
                    <a:pt x="4565904" y="0"/>
                  </a:lnTo>
                  <a:close/>
                </a:path>
                <a:path w="6120130" h="5299075">
                  <a:moveTo>
                    <a:pt x="5343144" y="1290065"/>
                  </a:moveTo>
                  <a:lnTo>
                    <a:pt x="4613909" y="28193"/>
                  </a:lnTo>
                  <a:lnTo>
                    <a:pt x="3885438" y="1290065"/>
                  </a:lnTo>
                  <a:lnTo>
                    <a:pt x="5343144" y="1290065"/>
                  </a:lnTo>
                  <a:close/>
                </a:path>
                <a:path w="6120130" h="5299075">
                  <a:moveTo>
                    <a:pt x="6119622" y="0"/>
                  </a:moveTo>
                  <a:lnTo>
                    <a:pt x="4662678" y="0"/>
                  </a:lnTo>
                  <a:lnTo>
                    <a:pt x="5391150" y="1261871"/>
                  </a:lnTo>
                  <a:lnTo>
                    <a:pt x="611962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2588" y="1068069"/>
              <a:ext cx="6113526" cy="12827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9828" y="2413761"/>
              <a:ext cx="4558283" cy="12827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7068" y="3759453"/>
              <a:ext cx="3006090" cy="12827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69736" y="5098541"/>
              <a:ext cx="1457706" cy="126111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11250" y="2351785"/>
            <a:ext cx="2809875" cy="72961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42620" marR="5080" indent="-630555">
              <a:lnSpc>
                <a:spcPct val="100400"/>
              </a:lnSpc>
              <a:spcBef>
                <a:spcPts val="95"/>
              </a:spcBef>
              <a:tabLst>
                <a:tab pos="342265" algn="l"/>
                <a:tab pos="1656714" algn="l"/>
                <a:tab pos="2339975" algn="l"/>
              </a:tabLst>
            </a:pPr>
            <a:r>
              <a:rPr dirty="0" sz="2300" spc="-50"/>
              <a:t>A</a:t>
            </a:r>
            <a:r>
              <a:rPr dirty="0" sz="2300"/>
              <a:t>	</a:t>
            </a:r>
            <a:r>
              <a:rPr dirty="0" sz="2300" spc="190"/>
              <a:t>LITTLE</a:t>
            </a:r>
            <a:r>
              <a:rPr dirty="0" sz="2300"/>
              <a:t>	</a:t>
            </a:r>
            <a:r>
              <a:rPr dirty="0" sz="2300" spc="135"/>
              <a:t>BIT</a:t>
            </a:r>
            <a:r>
              <a:rPr dirty="0" sz="2300"/>
              <a:t>	</a:t>
            </a:r>
            <a:r>
              <a:rPr dirty="0" sz="2300" spc="95"/>
              <a:t>OF </a:t>
            </a:r>
            <a:r>
              <a:rPr dirty="0" sz="2300" spc="200"/>
              <a:t>HISTORY </a:t>
            </a:r>
            <a:endParaRPr sz="2300"/>
          </a:p>
        </p:txBody>
      </p:sp>
      <p:grpSp>
        <p:nvGrpSpPr>
          <p:cNvPr id="9" name="object 9" descr=""/>
          <p:cNvGrpSpPr/>
          <p:nvPr/>
        </p:nvGrpSpPr>
        <p:grpSpPr>
          <a:xfrm>
            <a:off x="2127504" y="3330702"/>
            <a:ext cx="146685" cy="67945"/>
            <a:chOff x="2127504" y="3330702"/>
            <a:chExt cx="146685" cy="67945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27504" y="3330702"/>
              <a:ext cx="146304" cy="6781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2237994" y="3388995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0" y="0"/>
                  </a:moveTo>
                  <a:lnTo>
                    <a:pt x="24383" y="0"/>
                  </a:lnTo>
                </a:path>
              </a:pathLst>
            </a:custGeom>
            <a:ln w="3175">
              <a:solidFill>
                <a:srgbClr val="626F5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866585" y="3212478"/>
            <a:ext cx="3647440" cy="1504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600"/>
              </a:lnSpc>
              <a:spcBef>
                <a:spcPts val="95"/>
              </a:spcBef>
              <a:tabLst>
                <a:tab pos="1435100" algn="l"/>
              </a:tabLst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NFT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Trading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Cards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	serves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as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premier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NFT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Marketplace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tailored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for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trading,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crafting,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acquiring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trading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cards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on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Polygon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blockchain.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This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initiative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empowers</a:t>
            </a:r>
            <a:r>
              <a:rPr dirty="0" sz="1150" spc="-5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athletes,</a:t>
            </a:r>
            <a:r>
              <a:rPr dirty="0" sz="1150" spc="-5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artists,</a:t>
            </a:r>
            <a:r>
              <a:rPr dirty="0" sz="1150" spc="-6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musicians,</a:t>
            </a:r>
            <a:r>
              <a:rPr dirty="0" sz="1150" spc="-5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performers</a:t>
            </a:r>
            <a:r>
              <a:rPr dirty="0" sz="1150" spc="-5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and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influencers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of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all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ages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to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showcase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their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Name,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Image,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5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Likeness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(NIL)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through</a:t>
            </a:r>
            <a:r>
              <a:rPr dirty="0" sz="1150" spc="-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digital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trading</a:t>
            </a:r>
            <a:r>
              <a:rPr dirty="0" sz="1150" spc="-5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card.</a:t>
            </a:r>
            <a:endParaRPr sz="11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78611" rIns="0" bIns="0" rtlCol="0" vert="horz">
            <a:spAutoFit/>
          </a:bodyPr>
          <a:lstStyle/>
          <a:p>
            <a:pPr marL="956310">
              <a:lnSpc>
                <a:spcPct val="100000"/>
              </a:lnSpc>
              <a:spcBef>
                <a:spcPts val="110"/>
              </a:spcBef>
            </a:pPr>
            <a:r>
              <a:rPr dirty="0" sz="2300" spc="-10"/>
              <a:t>Issue</a:t>
            </a:r>
            <a:endParaRPr sz="2300"/>
          </a:p>
        </p:txBody>
      </p:sp>
      <p:sp>
        <p:nvSpPr>
          <p:cNvPr id="3" name="object 3" descr=""/>
          <p:cNvSpPr txBox="1"/>
          <p:nvPr/>
        </p:nvSpPr>
        <p:spPr>
          <a:xfrm>
            <a:off x="1216405" y="2735833"/>
            <a:ext cx="2784475" cy="22479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Traditional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trading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cards,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like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any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physical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product,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come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with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set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of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challenges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and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limitations:</a:t>
            </a:r>
            <a:endParaRPr sz="1150">
              <a:latin typeface="Georgia"/>
              <a:cs typeface="Georgia"/>
            </a:endParaRPr>
          </a:p>
          <a:p>
            <a:pPr marL="12700" marR="1257935">
              <a:lnSpc>
                <a:spcPct val="100000"/>
              </a:lnSpc>
              <a:spcBef>
                <a:spcPts val="885"/>
              </a:spcBef>
            </a:pP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Limited</a:t>
            </a:r>
            <a:r>
              <a:rPr dirty="0" sz="1150" spc="-30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Availability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Physical</a:t>
            </a:r>
            <a:r>
              <a:rPr dirty="0" sz="1150" spc="-30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Storage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Condition</a:t>
            </a:r>
            <a:r>
              <a:rPr dirty="0" sz="1150" spc="-6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Concerns</a:t>
            </a:r>
            <a:endParaRPr sz="1150">
              <a:latin typeface="Georgia"/>
              <a:cs typeface="Georgia"/>
            </a:endParaRPr>
          </a:p>
          <a:p>
            <a:pPr marL="12700" marR="157480">
              <a:lnSpc>
                <a:spcPct val="100000"/>
              </a:lnSpc>
              <a:spcBef>
                <a:spcPts val="15"/>
              </a:spcBef>
            </a:pP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Authentication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1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Counterfeiting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Geographical</a:t>
            </a:r>
            <a:r>
              <a:rPr dirty="0" sz="1150" spc="-60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Limitations</a:t>
            </a:r>
            <a:endParaRPr sz="1150">
              <a:latin typeface="Georgia"/>
              <a:cs typeface="Georgia"/>
            </a:endParaRPr>
          </a:p>
          <a:p>
            <a:pPr marL="12700" marR="1047115">
              <a:lnSpc>
                <a:spcPct val="100000"/>
              </a:lnSpc>
              <a:spcBef>
                <a:spcPts val="15"/>
              </a:spcBef>
            </a:pP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Limited</a:t>
            </a:r>
            <a:r>
              <a:rPr dirty="0" sz="1150" spc="-30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Interactivity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High</a:t>
            </a:r>
            <a:r>
              <a:rPr dirty="0" sz="1150" spc="-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Cost</a:t>
            </a:r>
            <a:r>
              <a:rPr dirty="0" sz="1150" spc="-30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of</a:t>
            </a:r>
            <a:r>
              <a:rPr dirty="0" sz="1150" spc="-1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Entry Environmental</a:t>
            </a:r>
            <a:r>
              <a:rPr dirty="0" sz="1150" spc="5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Impact</a:t>
            </a:r>
            <a:endParaRPr sz="11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Lack</a:t>
            </a:r>
            <a:r>
              <a:rPr dirty="0" sz="1150" spc="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of</a:t>
            </a:r>
            <a:r>
              <a:rPr dirty="0" sz="1150" spc="-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Space</a:t>
            </a:r>
            <a:r>
              <a:rPr dirty="0" sz="1150" spc="10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for</a:t>
            </a:r>
            <a:r>
              <a:rPr dirty="0" sz="1150" spc="-1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Innovation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21755" y="6205218"/>
            <a:ext cx="241871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b="1">
                <a:solidFill>
                  <a:srgbClr val="FC7D13"/>
                </a:solidFill>
                <a:latin typeface="Georgia"/>
                <a:cs typeface="Georgia"/>
              </a:rPr>
              <a:t>https://nft-</a:t>
            </a:r>
            <a:r>
              <a:rPr dirty="0" sz="1300" spc="-10" b="1">
                <a:solidFill>
                  <a:srgbClr val="FC7D13"/>
                </a:solidFill>
                <a:latin typeface="Georgia"/>
                <a:cs typeface="Georgia"/>
              </a:rPr>
              <a:t>tradingcards.biz</a:t>
            </a:r>
            <a:endParaRPr sz="1300">
              <a:latin typeface="Georgia"/>
              <a:cs typeface="Georgi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3982" y="1684020"/>
            <a:ext cx="4242961" cy="4405883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447294" y="2244089"/>
            <a:ext cx="559435" cy="558800"/>
            <a:chOff x="447294" y="2244089"/>
            <a:chExt cx="559435" cy="558800"/>
          </a:xfrm>
        </p:grpSpPr>
        <p:sp>
          <p:nvSpPr>
            <p:cNvPr id="7" name="object 7" descr=""/>
            <p:cNvSpPr/>
            <p:nvPr/>
          </p:nvSpPr>
          <p:spPr>
            <a:xfrm>
              <a:off x="447294" y="2244089"/>
              <a:ext cx="559435" cy="558800"/>
            </a:xfrm>
            <a:custGeom>
              <a:avLst/>
              <a:gdLst/>
              <a:ahLst/>
              <a:cxnLst/>
              <a:rect l="l" t="t" r="r" b="b"/>
              <a:pathLst>
                <a:path w="559435" h="558800">
                  <a:moveTo>
                    <a:pt x="559308" y="409193"/>
                  </a:moveTo>
                  <a:lnTo>
                    <a:pt x="559308" y="149351"/>
                  </a:lnTo>
                  <a:lnTo>
                    <a:pt x="551669" y="102217"/>
                  </a:lnTo>
                  <a:lnTo>
                    <a:pt x="530388" y="61228"/>
                  </a:lnTo>
                  <a:lnTo>
                    <a:pt x="497915" y="28870"/>
                  </a:lnTo>
                  <a:lnTo>
                    <a:pt x="456700" y="7632"/>
                  </a:lnTo>
                  <a:lnTo>
                    <a:pt x="409194" y="0"/>
                  </a:lnTo>
                  <a:lnTo>
                    <a:pt x="149352" y="0"/>
                  </a:lnTo>
                  <a:lnTo>
                    <a:pt x="102217" y="7632"/>
                  </a:lnTo>
                  <a:lnTo>
                    <a:pt x="61228" y="28870"/>
                  </a:lnTo>
                  <a:lnTo>
                    <a:pt x="28870" y="61228"/>
                  </a:lnTo>
                  <a:lnTo>
                    <a:pt x="7632" y="102217"/>
                  </a:lnTo>
                  <a:lnTo>
                    <a:pt x="0" y="149351"/>
                  </a:lnTo>
                  <a:lnTo>
                    <a:pt x="0" y="409193"/>
                  </a:lnTo>
                  <a:lnTo>
                    <a:pt x="7632" y="456328"/>
                  </a:lnTo>
                  <a:lnTo>
                    <a:pt x="28870" y="497317"/>
                  </a:lnTo>
                  <a:lnTo>
                    <a:pt x="61228" y="529675"/>
                  </a:lnTo>
                  <a:lnTo>
                    <a:pt x="102217" y="550913"/>
                  </a:lnTo>
                  <a:lnTo>
                    <a:pt x="149352" y="558545"/>
                  </a:lnTo>
                  <a:lnTo>
                    <a:pt x="409194" y="558545"/>
                  </a:lnTo>
                  <a:lnTo>
                    <a:pt x="456700" y="550913"/>
                  </a:lnTo>
                  <a:lnTo>
                    <a:pt x="497915" y="529675"/>
                  </a:lnTo>
                  <a:lnTo>
                    <a:pt x="530388" y="497317"/>
                  </a:lnTo>
                  <a:lnTo>
                    <a:pt x="551669" y="456328"/>
                  </a:lnTo>
                  <a:lnTo>
                    <a:pt x="559308" y="409193"/>
                  </a:lnTo>
                  <a:close/>
                </a:path>
              </a:pathLst>
            </a:custGeom>
            <a:solidFill>
              <a:srgbClr val="FC7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57022" y="2353817"/>
              <a:ext cx="340360" cy="339090"/>
            </a:xfrm>
            <a:custGeom>
              <a:avLst/>
              <a:gdLst/>
              <a:ahLst/>
              <a:cxnLst/>
              <a:rect l="l" t="t" r="r" b="b"/>
              <a:pathLst>
                <a:path w="340359" h="339089">
                  <a:moveTo>
                    <a:pt x="41910" y="138303"/>
                  </a:moveTo>
                  <a:lnTo>
                    <a:pt x="41910" y="96012"/>
                  </a:lnTo>
                  <a:lnTo>
                    <a:pt x="37504" y="104286"/>
                  </a:lnTo>
                  <a:lnTo>
                    <a:pt x="33528" y="113061"/>
                  </a:lnTo>
                  <a:lnTo>
                    <a:pt x="30122" y="122265"/>
                  </a:lnTo>
                  <a:lnTo>
                    <a:pt x="27432" y="131826"/>
                  </a:lnTo>
                  <a:lnTo>
                    <a:pt x="11430" y="135636"/>
                  </a:lnTo>
                  <a:lnTo>
                    <a:pt x="5334" y="137160"/>
                  </a:lnTo>
                  <a:lnTo>
                    <a:pt x="0" y="140970"/>
                  </a:lnTo>
                  <a:lnTo>
                    <a:pt x="0" y="198120"/>
                  </a:lnTo>
                  <a:lnTo>
                    <a:pt x="5334" y="201930"/>
                  </a:lnTo>
                  <a:lnTo>
                    <a:pt x="11430" y="203454"/>
                  </a:lnTo>
                  <a:lnTo>
                    <a:pt x="15240" y="204361"/>
                  </a:lnTo>
                  <a:lnTo>
                    <a:pt x="15240" y="150114"/>
                  </a:lnTo>
                  <a:lnTo>
                    <a:pt x="31242" y="146304"/>
                  </a:lnTo>
                  <a:lnTo>
                    <a:pt x="36576" y="144780"/>
                  </a:lnTo>
                  <a:lnTo>
                    <a:pt x="41148" y="140970"/>
                  </a:lnTo>
                  <a:lnTo>
                    <a:pt x="41910" y="138303"/>
                  </a:lnTo>
                  <a:close/>
                </a:path>
                <a:path w="340359" h="339089">
                  <a:moveTo>
                    <a:pt x="58674" y="246126"/>
                  </a:moveTo>
                  <a:lnTo>
                    <a:pt x="58674" y="240030"/>
                  </a:lnTo>
                  <a:lnTo>
                    <a:pt x="55626" y="235458"/>
                  </a:lnTo>
                  <a:lnTo>
                    <a:pt x="51351" y="227885"/>
                  </a:lnTo>
                  <a:lnTo>
                    <a:pt x="47720" y="220027"/>
                  </a:lnTo>
                  <a:lnTo>
                    <a:pt x="44803" y="211883"/>
                  </a:lnTo>
                  <a:lnTo>
                    <a:pt x="42672" y="203454"/>
                  </a:lnTo>
                  <a:lnTo>
                    <a:pt x="41148" y="198120"/>
                  </a:lnTo>
                  <a:lnTo>
                    <a:pt x="36576" y="194310"/>
                  </a:lnTo>
                  <a:lnTo>
                    <a:pt x="31242" y="192786"/>
                  </a:lnTo>
                  <a:lnTo>
                    <a:pt x="15240" y="188976"/>
                  </a:lnTo>
                  <a:lnTo>
                    <a:pt x="15240" y="204361"/>
                  </a:lnTo>
                  <a:lnTo>
                    <a:pt x="27432" y="207264"/>
                  </a:lnTo>
                  <a:lnTo>
                    <a:pt x="30122" y="216824"/>
                  </a:lnTo>
                  <a:lnTo>
                    <a:pt x="33528" y="226028"/>
                  </a:lnTo>
                  <a:lnTo>
                    <a:pt x="37504" y="234803"/>
                  </a:lnTo>
                  <a:lnTo>
                    <a:pt x="41910" y="243078"/>
                  </a:lnTo>
                  <a:lnTo>
                    <a:pt x="41910" y="281940"/>
                  </a:lnTo>
                  <a:lnTo>
                    <a:pt x="47244" y="287274"/>
                  </a:lnTo>
                  <a:lnTo>
                    <a:pt x="47244" y="265176"/>
                  </a:lnTo>
                  <a:lnTo>
                    <a:pt x="55626" y="251460"/>
                  </a:lnTo>
                  <a:lnTo>
                    <a:pt x="58674" y="246126"/>
                  </a:lnTo>
                  <a:close/>
                </a:path>
                <a:path w="340359" h="339089">
                  <a:moveTo>
                    <a:pt x="310134" y="70104"/>
                  </a:moveTo>
                  <a:lnTo>
                    <a:pt x="273558" y="33528"/>
                  </a:lnTo>
                  <a:lnTo>
                    <a:pt x="272034" y="31242"/>
                  </a:lnTo>
                  <a:lnTo>
                    <a:pt x="268986" y="30480"/>
                  </a:lnTo>
                  <a:lnTo>
                    <a:pt x="263652" y="30480"/>
                  </a:lnTo>
                  <a:lnTo>
                    <a:pt x="257556" y="33528"/>
                  </a:lnTo>
                  <a:lnTo>
                    <a:pt x="243078" y="41910"/>
                  </a:lnTo>
                  <a:lnTo>
                    <a:pt x="234815" y="37504"/>
                  </a:lnTo>
                  <a:lnTo>
                    <a:pt x="226123" y="33528"/>
                  </a:lnTo>
                  <a:lnTo>
                    <a:pt x="217146" y="30122"/>
                  </a:lnTo>
                  <a:lnTo>
                    <a:pt x="208026" y="27432"/>
                  </a:lnTo>
                  <a:lnTo>
                    <a:pt x="203454" y="10668"/>
                  </a:lnTo>
                  <a:lnTo>
                    <a:pt x="201930" y="5334"/>
                  </a:lnTo>
                  <a:lnTo>
                    <a:pt x="198882" y="0"/>
                  </a:lnTo>
                  <a:lnTo>
                    <a:pt x="140970" y="0"/>
                  </a:lnTo>
                  <a:lnTo>
                    <a:pt x="137160" y="5334"/>
                  </a:lnTo>
                  <a:lnTo>
                    <a:pt x="135636" y="10668"/>
                  </a:lnTo>
                  <a:lnTo>
                    <a:pt x="131826" y="27432"/>
                  </a:lnTo>
                  <a:lnTo>
                    <a:pt x="122372" y="30122"/>
                  </a:lnTo>
                  <a:lnTo>
                    <a:pt x="113347" y="33528"/>
                  </a:lnTo>
                  <a:lnTo>
                    <a:pt x="104608" y="37504"/>
                  </a:lnTo>
                  <a:lnTo>
                    <a:pt x="96012" y="41910"/>
                  </a:lnTo>
                  <a:lnTo>
                    <a:pt x="81534" y="33528"/>
                  </a:lnTo>
                  <a:lnTo>
                    <a:pt x="75438" y="30480"/>
                  </a:lnTo>
                  <a:lnTo>
                    <a:pt x="70104" y="30480"/>
                  </a:lnTo>
                  <a:lnTo>
                    <a:pt x="67818" y="31242"/>
                  </a:lnTo>
                  <a:lnTo>
                    <a:pt x="28956" y="70104"/>
                  </a:lnTo>
                  <a:lnTo>
                    <a:pt x="30480" y="76200"/>
                  </a:lnTo>
                  <a:lnTo>
                    <a:pt x="41910" y="96012"/>
                  </a:lnTo>
                  <a:lnTo>
                    <a:pt x="41910" y="138303"/>
                  </a:lnTo>
                  <a:lnTo>
                    <a:pt x="42672" y="135636"/>
                  </a:lnTo>
                  <a:lnTo>
                    <a:pt x="44803" y="127206"/>
                  </a:lnTo>
                  <a:lnTo>
                    <a:pt x="47244" y="120392"/>
                  </a:lnTo>
                  <a:lnTo>
                    <a:pt x="47244" y="73914"/>
                  </a:lnTo>
                  <a:lnTo>
                    <a:pt x="73914" y="46482"/>
                  </a:lnTo>
                  <a:lnTo>
                    <a:pt x="88392" y="55626"/>
                  </a:lnTo>
                  <a:lnTo>
                    <a:pt x="90678" y="57150"/>
                  </a:lnTo>
                  <a:lnTo>
                    <a:pt x="93726" y="57912"/>
                  </a:lnTo>
                  <a:lnTo>
                    <a:pt x="99060" y="57912"/>
                  </a:lnTo>
                  <a:lnTo>
                    <a:pt x="101346" y="57150"/>
                  </a:lnTo>
                  <a:lnTo>
                    <a:pt x="103632" y="55626"/>
                  </a:lnTo>
                  <a:lnTo>
                    <a:pt x="111204" y="51351"/>
                  </a:lnTo>
                  <a:lnTo>
                    <a:pt x="119062" y="47720"/>
                  </a:lnTo>
                  <a:lnTo>
                    <a:pt x="127206" y="44803"/>
                  </a:lnTo>
                  <a:lnTo>
                    <a:pt x="135636" y="42672"/>
                  </a:lnTo>
                  <a:lnTo>
                    <a:pt x="140970" y="41148"/>
                  </a:lnTo>
                  <a:lnTo>
                    <a:pt x="145542" y="36576"/>
                  </a:lnTo>
                  <a:lnTo>
                    <a:pt x="146304" y="31242"/>
                  </a:lnTo>
                  <a:lnTo>
                    <a:pt x="150876" y="15240"/>
                  </a:lnTo>
                  <a:lnTo>
                    <a:pt x="188976" y="15240"/>
                  </a:lnTo>
                  <a:lnTo>
                    <a:pt x="192786" y="31242"/>
                  </a:lnTo>
                  <a:lnTo>
                    <a:pt x="194310" y="36576"/>
                  </a:lnTo>
                  <a:lnTo>
                    <a:pt x="198120" y="41148"/>
                  </a:lnTo>
                  <a:lnTo>
                    <a:pt x="203454" y="42672"/>
                  </a:lnTo>
                  <a:lnTo>
                    <a:pt x="211883" y="44803"/>
                  </a:lnTo>
                  <a:lnTo>
                    <a:pt x="220027" y="47720"/>
                  </a:lnTo>
                  <a:lnTo>
                    <a:pt x="227885" y="51351"/>
                  </a:lnTo>
                  <a:lnTo>
                    <a:pt x="235458" y="55626"/>
                  </a:lnTo>
                  <a:lnTo>
                    <a:pt x="237744" y="57150"/>
                  </a:lnTo>
                  <a:lnTo>
                    <a:pt x="240792" y="57912"/>
                  </a:lnTo>
                  <a:lnTo>
                    <a:pt x="246126" y="57912"/>
                  </a:lnTo>
                  <a:lnTo>
                    <a:pt x="248412" y="57150"/>
                  </a:lnTo>
                  <a:lnTo>
                    <a:pt x="251460" y="55626"/>
                  </a:lnTo>
                  <a:lnTo>
                    <a:pt x="265176" y="46482"/>
                  </a:lnTo>
                  <a:lnTo>
                    <a:pt x="292608" y="73914"/>
                  </a:lnTo>
                  <a:lnTo>
                    <a:pt x="292608" y="122023"/>
                  </a:lnTo>
                  <a:lnTo>
                    <a:pt x="294608" y="127206"/>
                  </a:lnTo>
                  <a:lnTo>
                    <a:pt x="297180" y="135636"/>
                  </a:lnTo>
                  <a:lnTo>
                    <a:pt x="297180" y="96012"/>
                  </a:lnTo>
                  <a:lnTo>
                    <a:pt x="308610" y="76200"/>
                  </a:lnTo>
                  <a:lnTo>
                    <a:pt x="310134" y="70104"/>
                  </a:lnTo>
                  <a:close/>
                </a:path>
                <a:path w="340359" h="339089">
                  <a:moveTo>
                    <a:pt x="41910" y="281940"/>
                  </a:moveTo>
                  <a:lnTo>
                    <a:pt x="41910" y="243078"/>
                  </a:lnTo>
                  <a:lnTo>
                    <a:pt x="30480" y="262890"/>
                  </a:lnTo>
                  <a:lnTo>
                    <a:pt x="28956" y="268986"/>
                  </a:lnTo>
                  <a:lnTo>
                    <a:pt x="41910" y="281940"/>
                  </a:lnTo>
                  <a:close/>
                </a:path>
                <a:path w="340359" h="339089">
                  <a:moveTo>
                    <a:pt x="58674" y="99060"/>
                  </a:moveTo>
                  <a:lnTo>
                    <a:pt x="58674" y="92964"/>
                  </a:lnTo>
                  <a:lnTo>
                    <a:pt x="55626" y="87630"/>
                  </a:lnTo>
                  <a:lnTo>
                    <a:pt x="47244" y="73914"/>
                  </a:lnTo>
                  <a:lnTo>
                    <a:pt x="47244" y="120392"/>
                  </a:lnTo>
                  <a:lnTo>
                    <a:pt x="47720" y="119062"/>
                  </a:lnTo>
                  <a:lnTo>
                    <a:pt x="51351" y="111204"/>
                  </a:lnTo>
                  <a:lnTo>
                    <a:pt x="55626" y="103632"/>
                  </a:lnTo>
                  <a:lnTo>
                    <a:pt x="58674" y="99060"/>
                  </a:lnTo>
                  <a:close/>
                </a:path>
                <a:path w="340359" h="339089">
                  <a:moveTo>
                    <a:pt x="292608" y="286512"/>
                  </a:moveTo>
                  <a:lnTo>
                    <a:pt x="292608" y="265176"/>
                  </a:lnTo>
                  <a:lnTo>
                    <a:pt x="265176" y="292608"/>
                  </a:lnTo>
                  <a:lnTo>
                    <a:pt x="265176" y="291846"/>
                  </a:lnTo>
                  <a:lnTo>
                    <a:pt x="251460" y="283464"/>
                  </a:lnTo>
                  <a:lnTo>
                    <a:pt x="248412" y="281940"/>
                  </a:lnTo>
                  <a:lnTo>
                    <a:pt x="246126" y="281178"/>
                  </a:lnTo>
                  <a:lnTo>
                    <a:pt x="240792" y="281178"/>
                  </a:lnTo>
                  <a:lnTo>
                    <a:pt x="237744" y="281940"/>
                  </a:lnTo>
                  <a:lnTo>
                    <a:pt x="235458" y="283464"/>
                  </a:lnTo>
                  <a:lnTo>
                    <a:pt x="227885" y="287631"/>
                  </a:lnTo>
                  <a:lnTo>
                    <a:pt x="220027" y="291084"/>
                  </a:lnTo>
                  <a:lnTo>
                    <a:pt x="211883" y="293965"/>
                  </a:lnTo>
                  <a:lnTo>
                    <a:pt x="203454" y="296418"/>
                  </a:lnTo>
                  <a:lnTo>
                    <a:pt x="198120" y="297942"/>
                  </a:lnTo>
                  <a:lnTo>
                    <a:pt x="194310" y="302514"/>
                  </a:lnTo>
                  <a:lnTo>
                    <a:pt x="192786" y="307848"/>
                  </a:lnTo>
                  <a:lnTo>
                    <a:pt x="188976" y="323850"/>
                  </a:lnTo>
                  <a:lnTo>
                    <a:pt x="150876" y="323850"/>
                  </a:lnTo>
                  <a:lnTo>
                    <a:pt x="146304" y="307848"/>
                  </a:lnTo>
                  <a:lnTo>
                    <a:pt x="145542" y="302514"/>
                  </a:lnTo>
                  <a:lnTo>
                    <a:pt x="140970" y="297942"/>
                  </a:lnTo>
                  <a:lnTo>
                    <a:pt x="103632" y="283464"/>
                  </a:lnTo>
                  <a:lnTo>
                    <a:pt x="101346" y="281940"/>
                  </a:lnTo>
                  <a:lnTo>
                    <a:pt x="99060" y="281178"/>
                  </a:lnTo>
                  <a:lnTo>
                    <a:pt x="93726" y="281178"/>
                  </a:lnTo>
                  <a:lnTo>
                    <a:pt x="90678" y="281940"/>
                  </a:lnTo>
                  <a:lnTo>
                    <a:pt x="88392" y="283464"/>
                  </a:lnTo>
                  <a:lnTo>
                    <a:pt x="73914" y="291846"/>
                  </a:lnTo>
                  <a:lnTo>
                    <a:pt x="73914" y="292608"/>
                  </a:lnTo>
                  <a:lnTo>
                    <a:pt x="47244" y="265176"/>
                  </a:lnTo>
                  <a:lnTo>
                    <a:pt x="47244" y="287274"/>
                  </a:lnTo>
                  <a:lnTo>
                    <a:pt x="67818" y="307848"/>
                  </a:lnTo>
                  <a:lnTo>
                    <a:pt x="70104" y="308610"/>
                  </a:lnTo>
                  <a:lnTo>
                    <a:pt x="75438" y="308610"/>
                  </a:lnTo>
                  <a:lnTo>
                    <a:pt x="81534" y="305562"/>
                  </a:lnTo>
                  <a:lnTo>
                    <a:pt x="96012" y="297180"/>
                  </a:lnTo>
                  <a:lnTo>
                    <a:pt x="104608" y="301585"/>
                  </a:lnTo>
                  <a:lnTo>
                    <a:pt x="113347" y="305562"/>
                  </a:lnTo>
                  <a:lnTo>
                    <a:pt x="122372" y="308967"/>
                  </a:lnTo>
                  <a:lnTo>
                    <a:pt x="131826" y="311658"/>
                  </a:lnTo>
                  <a:lnTo>
                    <a:pt x="135636" y="328422"/>
                  </a:lnTo>
                  <a:lnTo>
                    <a:pt x="137160" y="333756"/>
                  </a:lnTo>
                  <a:lnTo>
                    <a:pt x="140970" y="339090"/>
                  </a:lnTo>
                  <a:lnTo>
                    <a:pt x="198882" y="339090"/>
                  </a:lnTo>
                  <a:lnTo>
                    <a:pt x="201930" y="333756"/>
                  </a:lnTo>
                  <a:lnTo>
                    <a:pt x="203454" y="328422"/>
                  </a:lnTo>
                  <a:lnTo>
                    <a:pt x="208026" y="311658"/>
                  </a:lnTo>
                  <a:lnTo>
                    <a:pt x="217146" y="308967"/>
                  </a:lnTo>
                  <a:lnTo>
                    <a:pt x="226123" y="305562"/>
                  </a:lnTo>
                  <a:lnTo>
                    <a:pt x="234815" y="301585"/>
                  </a:lnTo>
                  <a:lnTo>
                    <a:pt x="243078" y="297180"/>
                  </a:lnTo>
                  <a:lnTo>
                    <a:pt x="257556" y="305562"/>
                  </a:lnTo>
                  <a:lnTo>
                    <a:pt x="263652" y="308610"/>
                  </a:lnTo>
                  <a:lnTo>
                    <a:pt x="269748" y="308610"/>
                  </a:lnTo>
                  <a:lnTo>
                    <a:pt x="272034" y="307848"/>
                  </a:lnTo>
                  <a:lnTo>
                    <a:pt x="273558" y="305562"/>
                  </a:lnTo>
                  <a:lnTo>
                    <a:pt x="292608" y="286512"/>
                  </a:lnTo>
                  <a:close/>
                </a:path>
                <a:path w="340359" h="339089">
                  <a:moveTo>
                    <a:pt x="240792" y="199417"/>
                  </a:moveTo>
                  <a:lnTo>
                    <a:pt x="240792" y="139351"/>
                  </a:lnTo>
                  <a:lnTo>
                    <a:pt x="224409" y="114966"/>
                  </a:lnTo>
                  <a:lnTo>
                    <a:pt x="199953" y="98333"/>
                  </a:lnTo>
                  <a:lnTo>
                    <a:pt x="169926" y="92202"/>
                  </a:lnTo>
                  <a:lnTo>
                    <a:pt x="139779" y="98333"/>
                  </a:lnTo>
                  <a:lnTo>
                    <a:pt x="115062" y="114966"/>
                  </a:lnTo>
                  <a:lnTo>
                    <a:pt x="98345" y="139457"/>
                  </a:lnTo>
                  <a:lnTo>
                    <a:pt x="92202" y="169164"/>
                  </a:lnTo>
                  <a:lnTo>
                    <a:pt x="98345" y="199310"/>
                  </a:lnTo>
                  <a:lnTo>
                    <a:pt x="108204" y="213887"/>
                  </a:lnTo>
                  <a:lnTo>
                    <a:pt x="108204" y="169164"/>
                  </a:lnTo>
                  <a:lnTo>
                    <a:pt x="113026" y="145375"/>
                  </a:lnTo>
                  <a:lnTo>
                    <a:pt x="126206" y="125730"/>
                  </a:lnTo>
                  <a:lnTo>
                    <a:pt x="145815" y="112371"/>
                  </a:lnTo>
                  <a:lnTo>
                    <a:pt x="169926" y="107442"/>
                  </a:lnTo>
                  <a:lnTo>
                    <a:pt x="193714" y="112371"/>
                  </a:lnTo>
                  <a:lnTo>
                    <a:pt x="213360" y="125730"/>
                  </a:lnTo>
                  <a:lnTo>
                    <a:pt x="226718" y="145375"/>
                  </a:lnTo>
                  <a:lnTo>
                    <a:pt x="231648" y="169164"/>
                  </a:lnTo>
                  <a:lnTo>
                    <a:pt x="231648" y="213153"/>
                  </a:lnTo>
                  <a:lnTo>
                    <a:pt x="240792" y="199417"/>
                  </a:lnTo>
                  <a:close/>
                </a:path>
                <a:path w="340359" h="339089">
                  <a:moveTo>
                    <a:pt x="231648" y="213153"/>
                  </a:moveTo>
                  <a:lnTo>
                    <a:pt x="231648" y="169164"/>
                  </a:lnTo>
                  <a:lnTo>
                    <a:pt x="226718" y="193393"/>
                  </a:lnTo>
                  <a:lnTo>
                    <a:pt x="213360" y="213264"/>
                  </a:lnTo>
                  <a:lnTo>
                    <a:pt x="193714" y="226706"/>
                  </a:lnTo>
                  <a:lnTo>
                    <a:pt x="169926" y="231648"/>
                  </a:lnTo>
                  <a:lnTo>
                    <a:pt x="146304" y="226806"/>
                  </a:lnTo>
                  <a:lnTo>
                    <a:pt x="145815" y="226706"/>
                  </a:lnTo>
                  <a:lnTo>
                    <a:pt x="126206" y="213264"/>
                  </a:lnTo>
                  <a:lnTo>
                    <a:pt x="113026" y="193393"/>
                  </a:lnTo>
                  <a:lnTo>
                    <a:pt x="108204" y="169164"/>
                  </a:lnTo>
                  <a:lnTo>
                    <a:pt x="108204" y="213887"/>
                  </a:lnTo>
                  <a:lnTo>
                    <a:pt x="115062" y="224028"/>
                  </a:lnTo>
                  <a:lnTo>
                    <a:pt x="139779" y="240744"/>
                  </a:lnTo>
                  <a:lnTo>
                    <a:pt x="169926" y="246888"/>
                  </a:lnTo>
                  <a:lnTo>
                    <a:pt x="199953" y="240744"/>
                  </a:lnTo>
                  <a:lnTo>
                    <a:pt x="224409" y="224028"/>
                  </a:lnTo>
                  <a:lnTo>
                    <a:pt x="231648" y="213153"/>
                  </a:lnTo>
                  <a:close/>
                </a:path>
                <a:path w="340359" h="339089">
                  <a:moveTo>
                    <a:pt x="246888" y="169164"/>
                  </a:moveTo>
                  <a:lnTo>
                    <a:pt x="240792" y="139105"/>
                  </a:lnTo>
                  <a:lnTo>
                    <a:pt x="240792" y="199668"/>
                  </a:lnTo>
                  <a:lnTo>
                    <a:pt x="246888" y="169164"/>
                  </a:lnTo>
                  <a:close/>
                </a:path>
                <a:path w="340359" h="339089">
                  <a:moveTo>
                    <a:pt x="292608" y="122023"/>
                  </a:moveTo>
                  <a:lnTo>
                    <a:pt x="292608" y="73914"/>
                  </a:lnTo>
                  <a:lnTo>
                    <a:pt x="284226" y="87630"/>
                  </a:lnTo>
                  <a:lnTo>
                    <a:pt x="281178" y="92964"/>
                  </a:lnTo>
                  <a:lnTo>
                    <a:pt x="281178" y="99060"/>
                  </a:lnTo>
                  <a:lnTo>
                    <a:pt x="283464" y="103632"/>
                  </a:lnTo>
                  <a:lnTo>
                    <a:pt x="287750" y="111204"/>
                  </a:lnTo>
                  <a:lnTo>
                    <a:pt x="291465" y="119062"/>
                  </a:lnTo>
                  <a:lnTo>
                    <a:pt x="292608" y="122023"/>
                  </a:lnTo>
                  <a:close/>
                </a:path>
                <a:path w="340359" h="339089">
                  <a:moveTo>
                    <a:pt x="323850" y="204493"/>
                  </a:moveTo>
                  <a:lnTo>
                    <a:pt x="323850" y="188976"/>
                  </a:lnTo>
                  <a:lnTo>
                    <a:pt x="307848" y="192786"/>
                  </a:lnTo>
                  <a:lnTo>
                    <a:pt x="302514" y="194310"/>
                  </a:lnTo>
                  <a:lnTo>
                    <a:pt x="298704" y="198120"/>
                  </a:lnTo>
                  <a:lnTo>
                    <a:pt x="297180" y="203454"/>
                  </a:lnTo>
                  <a:lnTo>
                    <a:pt x="294608" y="211883"/>
                  </a:lnTo>
                  <a:lnTo>
                    <a:pt x="291465" y="220027"/>
                  </a:lnTo>
                  <a:lnTo>
                    <a:pt x="287750" y="227885"/>
                  </a:lnTo>
                  <a:lnTo>
                    <a:pt x="283464" y="235458"/>
                  </a:lnTo>
                  <a:lnTo>
                    <a:pt x="281178" y="240030"/>
                  </a:lnTo>
                  <a:lnTo>
                    <a:pt x="281178" y="246126"/>
                  </a:lnTo>
                  <a:lnTo>
                    <a:pt x="284226" y="251460"/>
                  </a:lnTo>
                  <a:lnTo>
                    <a:pt x="292608" y="265176"/>
                  </a:lnTo>
                  <a:lnTo>
                    <a:pt x="292608" y="286512"/>
                  </a:lnTo>
                  <a:lnTo>
                    <a:pt x="297180" y="281940"/>
                  </a:lnTo>
                  <a:lnTo>
                    <a:pt x="297180" y="243078"/>
                  </a:lnTo>
                  <a:lnTo>
                    <a:pt x="301585" y="234803"/>
                  </a:lnTo>
                  <a:lnTo>
                    <a:pt x="305562" y="226028"/>
                  </a:lnTo>
                  <a:lnTo>
                    <a:pt x="308967" y="216824"/>
                  </a:lnTo>
                  <a:lnTo>
                    <a:pt x="311658" y="207264"/>
                  </a:lnTo>
                  <a:lnTo>
                    <a:pt x="323850" y="204493"/>
                  </a:lnTo>
                  <a:close/>
                </a:path>
                <a:path w="340359" h="339089">
                  <a:moveTo>
                    <a:pt x="339852" y="198120"/>
                  </a:moveTo>
                  <a:lnTo>
                    <a:pt x="339852" y="140970"/>
                  </a:lnTo>
                  <a:lnTo>
                    <a:pt x="333756" y="137160"/>
                  </a:lnTo>
                  <a:lnTo>
                    <a:pt x="328422" y="135636"/>
                  </a:lnTo>
                  <a:lnTo>
                    <a:pt x="311658" y="131826"/>
                  </a:lnTo>
                  <a:lnTo>
                    <a:pt x="308967" y="122265"/>
                  </a:lnTo>
                  <a:lnTo>
                    <a:pt x="305562" y="113061"/>
                  </a:lnTo>
                  <a:lnTo>
                    <a:pt x="301585" y="104286"/>
                  </a:lnTo>
                  <a:lnTo>
                    <a:pt x="297180" y="96012"/>
                  </a:lnTo>
                  <a:lnTo>
                    <a:pt x="297180" y="135636"/>
                  </a:lnTo>
                  <a:lnTo>
                    <a:pt x="298704" y="140970"/>
                  </a:lnTo>
                  <a:lnTo>
                    <a:pt x="302514" y="144780"/>
                  </a:lnTo>
                  <a:lnTo>
                    <a:pt x="307848" y="146304"/>
                  </a:lnTo>
                  <a:lnTo>
                    <a:pt x="323850" y="150114"/>
                  </a:lnTo>
                  <a:lnTo>
                    <a:pt x="323850" y="204493"/>
                  </a:lnTo>
                  <a:lnTo>
                    <a:pt x="328422" y="203454"/>
                  </a:lnTo>
                  <a:lnTo>
                    <a:pt x="333756" y="201930"/>
                  </a:lnTo>
                  <a:lnTo>
                    <a:pt x="339852" y="198120"/>
                  </a:lnTo>
                  <a:close/>
                </a:path>
                <a:path w="340359" h="339089">
                  <a:moveTo>
                    <a:pt x="310134" y="268986"/>
                  </a:moveTo>
                  <a:lnTo>
                    <a:pt x="308610" y="262890"/>
                  </a:lnTo>
                  <a:lnTo>
                    <a:pt x="297180" y="243078"/>
                  </a:lnTo>
                  <a:lnTo>
                    <a:pt x="297180" y="281940"/>
                  </a:lnTo>
                  <a:lnTo>
                    <a:pt x="310134" y="2689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416" y="1745233"/>
            <a:ext cx="1120775" cy="3778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-10"/>
              <a:t>Solution</a:t>
            </a:r>
            <a:endParaRPr sz="2300"/>
          </a:p>
        </p:txBody>
      </p:sp>
      <p:sp>
        <p:nvSpPr>
          <p:cNvPr id="3" name="object 3" descr=""/>
          <p:cNvSpPr txBox="1"/>
          <p:nvPr/>
        </p:nvSpPr>
        <p:spPr>
          <a:xfrm>
            <a:off x="915416" y="2327401"/>
            <a:ext cx="2874645" cy="353885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Digital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trading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cards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on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blockchain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offer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several</a:t>
            </a:r>
            <a:r>
              <a:rPr dirty="0" sz="1150" spc="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advantages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over</a:t>
            </a:r>
            <a:r>
              <a:rPr dirty="0" sz="1150" spc="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traditional</a:t>
            </a:r>
            <a:r>
              <a:rPr dirty="0" sz="1150" spc="-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physical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trading</a:t>
            </a:r>
            <a:r>
              <a:rPr dirty="0" sz="1150" spc="-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cards:</a:t>
            </a:r>
            <a:endParaRPr sz="11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Georgia"/>
              <a:cs typeface="Georgia"/>
            </a:endParaRPr>
          </a:p>
          <a:p>
            <a:pPr marL="53340" marR="974090">
              <a:lnSpc>
                <a:spcPct val="100000"/>
              </a:lnSpc>
            </a:pP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Immutable</a:t>
            </a:r>
            <a:r>
              <a:rPr dirty="0" sz="1150" spc="-4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Ownership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Global</a:t>
            </a:r>
            <a:r>
              <a:rPr dirty="0" sz="1150" spc="-40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Accessibility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Scarcity</a:t>
            </a:r>
            <a:r>
              <a:rPr dirty="0" sz="1150" spc="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 Rarity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Licensing</a:t>
            </a:r>
            <a:r>
              <a:rPr dirty="0" sz="1150" spc="-3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3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Royalties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Fractional</a:t>
            </a:r>
            <a:r>
              <a:rPr dirty="0" sz="1150" spc="-50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Ownership Interoperability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Programmable</a:t>
            </a:r>
            <a:r>
              <a:rPr dirty="0" sz="1150" spc="-60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Features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Instant</a:t>
            </a:r>
            <a:r>
              <a:rPr dirty="0" sz="1150" spc="-4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Transactions</a:t>
            </a:r>
            <a:endParaRPr sz="1150">
              <a:latin typeface="Georgia"/>
              <a:cs typeface="Georgia"/>
            </a:endParaRPr>
          </a:p>
          <a:p>
            <a:pPr marL="53340" marR="403860">
              <a:lnSpc>
                <a:spcPct val="100000"/>
              </a:lnSpc>
              <a:spcBef>
                <a:spcPts val="45"/>
              </a:spcBef>
            </a:pP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Reduced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 Environmental</a:t>
            </a:r>
            <a:r>
              <a:rPr dirty="0" sz="1150" spc="10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Impact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Dynamic</a:t>
            </a:r>
            <a:r>
              <a:rPr dirty="0" sz="1150" spc="-3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Content</a:t>
            </a:r>
            <a:endParaRPr sz="1150">
              <a:latin typeface="Georgia"/>
              <a:cs typeface="Georgia"/>
            </a:endParaRPr>
          </a:p>
          <a:p>
            <a:pPr marL="53340" marR="880744">
              <a:lnSpc>
                <a:spcPct val="100000"/>
              </a:lnSpc>
              <a:spcBef>
                <a:spcPts val="15"/>
              </a:spcBef>
            </a:pP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Storage</a:t>
            </a:r>
            <a:r>
              <a:rPr dirty="0" sz="1150" spc="-2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3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Organization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Ease</a:t>
            </a:r>
            <a:r>
              <a:rPr dirty="0" sz="1150" spc="-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of</a:t>
            </a:r>
            <a:r>
              <a:rPr dirty="0" sz="1150" spc="-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Distribution Durability</a:t>
            </a:r>
            <a:endParaRPr sz="1150">
              <a:latin typeface="Georgia"/>
              <a:cs typeface="Georgia"/>
            </a:endParaRPr>
          </a:p>
          <a:p>
            <a:pPr marL="53340" marR="591185">
              <a:lnSpc>
                <a:spcPct val="100000"/>
              </a:lnSpc>
              <a:spcBef>
                <a:spcPts val="15"/>
              </a:spcBef>
            </a:pP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Integration</a:t>
            </a:r>
            <a:r>
              <a:rPr dirty="0" sz="1150" spc="-3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with</a:t>
            </a:r>
            <a:r>
              <a:rPr dirty="0" sz="1150" spc="-3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Other</a:t>
            </a:r>
            <a:r>
              <a:rPr dirty="0" sz="1150" spc="-30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Media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Community</a:t>
            </a:r>
            <a:r>
              <a:rPr dirty="0" sz="1150" spc="-5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Engagement </a:t>
            </a:r>
            <a:r>
              <a:rPr dirty="0" sz="1150" b="1">
                <a:solidFill>
                  <a:srgbClr val="626F51"/>
                </a:solidFill>
                <a:latin typeface="Georgia"/>
                <a:cs typeface="Georgia"/>
              </a:rPr>
              <a:t>Decentralized</a:t>
            </a:r>
            <a:r>
              <a:rPr dirty="0" sz="1150" spc="-6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 b="1">
                <a:solidFill>
                  <a:srgbClr val="626F51"/>
                </a:solidFill>
                <a:latin typeface="Georgia"/>
                <a:cs typeface="Georgia"/>
              </a:rPr>
              <a:t>Ownership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089396" y="6132066"/>
            <a:ext cx="253936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b="1">
                <a:solidFill>
                  <a:srgbClr val="FC7D13"/>
                </a:solidFill>
                <a:latin typeface="Georgia"/>
                <a:cs typeface="Georgia"/>
              </a:rPr>
              <a:t>https://NFT-</a:t>
            </a:r>
            <a:r>
              <a:rPr dirty="0" sz="1300" spc="-10" b="1">
                <a:solidFill>
                  <a:srgbClr val="FC7D13"/>
                </a:solidFill>
                <a:latin typeface="Georgia"/>
                <a:cs typeface="Georgia"/>
              </a:rPr>
              <a:t>tradingcards.biz</a:t>
            </a:r>
            <a:endParaRPr sz="1300">
              <a:latin typeface="Georgia"/>
              <a:cs typeface="Georgia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76784" y="1812035"/>
            <a:ext cx="559435" cy="559435"/>
            <a:chOff x="176784" y="1812035"/>
            <a:chExt cx="559435" cy="559435"/>
          </a:xfrm>
        </p:grpSpPr>
        <p:sp>
          <p:nvSpPr>
            <p:cNvPr id="6" name="object 6" descr=""/>
            <p:cNvSpPr/>
            <p:nvPr/>
          </p:nvSpPr>
          <p:spPr>
            <a:xfrm>
              <a:off x="176784" y="1812035"/>
              <a:ext cx="559435" cy="559435"/>
            </a:xfrm>
            <a:custGeom>
              <a:avLst/>
              <a:gdLst/>
              <a:ahLst/>
              <a:cxnLst/>
              <a:rect l="l" t="t" r="r" b="b"/>
              <a:pathLst>
                <a:path w="559435" h="559435">
                  <a:moveTo>
                    <a:pt x="559308" y="409955"/>
                  </a:moveTo>
                  <a:lnTo>
                    <a:pt x="559308" y="150113"/>
                  </a:lnTo>
                  <a:lnTo>
                    <a:pt x="551675" y="102607"/>
                  </a:lnTo>
                  <a:lnTo>
                    <a:pt x="530437" y="61392"/>
                  </a:lnTo>
                  <a:lnTo>
                    <a:pt x="498079" y="28919"/>
                  </a:lnTo>
                  <a:lnTo>
                    <a:pt x="457090" y="7638"/>
                  </a:lnTo>
                  <a:lnTo>
                    <a:pt x="409956" y="0"/>
                  </a:lnTo>
                  <a:lnTo>
                    <a:pt x="150114" y="0"/>
                  </a:lnTo>
                  <a:lnTo>
                    <a:pt x="102607" y="7638"/>
                  </a:lnTo>
                  <a:lnTo>
                    <a:pt x="61392" y="28919"/>
                  </a:lnTo>
                  <a:lnTo>
                    <a:pt x="28919" y="61392"/>
                  </a:lnTo>
                  <a:lnTo>
                    <a:pt x="7638" y="102607"/>
                  </a:lnTo>
                  <a:lnTo>
                    <a:pt x="0" y="150113"/>
                  </a:lnTo>
                  <a:lnTo>
                    <a:pt x="0" y="409955"/>
                  </a:lnTo>
                  <a:lnTo>
                    <a:pt x="7638" y="457090"/>
                  </a:lnTo>
                  <a:lnTo>
                    <a:pt x="28919" y="498079"/>
                  </a:lnTo>
                  <a:lnTo>
                    <a:pt x="61392" y="530437"/>
                  </a:lnTo>
                  <a:lnTo>
                    <a:pt x="102607" y="551675"/>
                  </a:lnTo>
                  <a:lnTo>
                    <a:pt x="150114" y="559307"/>
                  </a:lnTo>
                  <a:lnTo>
                    <a:pt x="409956" y="559307"/>
                  </a:lnTo>
                  <a:lnTo>
                    <a:pt x="457090" y="551675"/>
                  </a:lnTo>
                  <a:lnTo>
                    <a:pt x="498079" y="530437"/>
                  </a:lnTo>
                  <a:lnTo>
                    <a:pt x="530437" y="498079"/>
                  </a:lnTo>
                  <a:lnTo>
                    <a:pt x="551675" y="457090"/>
                  </a:lnTo>
                  <a:lnTo>
                    <a:pt x="559308" y="409955"/>
                  </a:lnTo>
                  <a:close/>
                </a:path>
              </a:pathLst>
            </a:custGeom>
            <a:solidFill>
              <a:srgbClr val="FC7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86512" y="1975103"/>
              <a:ext cx="340360" cy="278130"/>
            </a:xfrm>
            <a:custGeom>
              <a:avLst/>
              <a:gdLst/>
              <a:ahLst/>
              <a:cxnLst/>
              <a:rect l="l" t="t" r="r" b="b"/>
              <a:pathLst>
                <a:path w="340359" h="278130">
                  <a:moveTo>
                    <a:pt x="339852" y="275081"/>
                  </a:moveTo>
                  <a:lnTo>
                    <a:pt x="339852" y="3809"/>
                  </a:lnTo>
                  <a:lnTo>
                    <a:pt x="336803" y="0"/>
                  </a:lnTo>
                  <a:lnTo>
                    <a:pt x="281939" y="0"/>
                  </a:lnTo>
                  <a:lnTo>
                    <a:pt x="278130" y="3809"/>
                  </a:lnTo>
                  <a:lnTo>
                    <a:pt x="278130" y="275081"/>
                  </a:lnTo>
                  <a:lnTo>
                    <a:pt x="281940" y="278129"/>
                  </a:lnTo>
                  <a:lnTo>
                    <a:pt x="293370" y="278129"/>
                  </a:lnTo>
                  <a:lnTo>
                    <a:pt x="293370" y="16001"/>
                  </a:lnTo>
                  <a:lnTo>
                    <a:pt x="324612" y="16001"/>
                  </a:lnTo>
                  <a:lnTo>
                    <a:pt x="324612" y="278129"/>
                  </a:lnTo>
                  <a:lnTo>
                    <a:pt x="336804" y="278129"/>
                  </a:lnTo>
                  <a:lnTo>
                    <a:pt x="339852" y="275081"/>
                  </a:lnTo>
                  <a:close/>
                </a:path>
                <a:path w="340359" h="278130">
                  <a:moveTo>
                    <a:pt x="324612" y="278129"/>
                  </a:moveTo>
                  <a:lnTo>
                    <a:pt x="324612" y="262889"/>
                  </a:lnTo>
                  <a:lnTo>
                    <a:pt x="293370" y="262889"/>
                  </a:lnTo>
                  <a:lnTo>
                    <a:pt x="293370" y="278129"/>
                  </a:lnTo>
                  <a:lnTo>
                    <a:pt x="324612" y="278129"/>
                  </a:lnTo>
                  <a:close/>
                </a:path>
                <a:path w="340359" h="278130">
                  <a:moveTo>
                    <a:pt x="154685" y="275081"/>
                  </a:moveTo>
                  <a:lnTo>
                    <a:pt x="154685" y="35051"/>
                  </a:lnTo>
                  <a:lnTo>
                    <a:pt x="150875" y="31241"/>
                  </a:lnTo>
                  <a:lnTo>
                    <a:pt x="96011" y="31241"/>
                  </a:lnTo>
                  <a:lnTo>
                    <a:pt x="92964" y="35051"/>
                  </a:lnTo>
                  <a:lnTo>
                    <a:pt x="92964" y="275081"/>
                  </a:lnTo>
                  <a:lnTo>
                    <a:pt x="96011" y="278129"/>
                  </a:lnTo>
                  <a:lnTo>
                    <a:pt x="108204" y="278129"/>
                  </a:lnTo>
                  <a:lnTo>
                    <a:pt x="108204" y="46481"/>
                  </a:lnTo>
                  <a:lnTo>
                    <a:pt x="139445" y="46481"/>
                  </a:lnTo>
                  <a:lnTo>
                    <a:pt x="139445" y="278129"/>
                  </a:lnTo>
                  <a:lnTo>
                    <a:pt x="150876" y="278129"/>
                  </a:lnTo>
                  <a:lnTo>
                    <a:pt x="154685" y="275081"/>
                  </a:lnTo>
                  <a:close/>
                </a:path>
                <a:path w="340359" h="278130">
                  <a:moveTo>
                    <a:pt x="139445" y="278129"/>
                  </a:moveTo>
                  <a:lnTo>
                    <a:pt x="139445" y="262889"/>
                  </a:lnTo>
                  <a:lnTo>
                    <a:pt x="108204" y="262889"/>
                  </a:lnTo>
                  <a:lnTo>
                    <a:pt x="108204" y="278129"/>
                  </a:lnTo>
                  <a:lnTo>
                    <a:pt x="139445" y="278129"/>
                  </a:lnTo>
                  <a:close/>
                </a:path>
                <a:path w="340359" h="278130">
                  <a:moveTo>
                    <a:pt x="246887" y="275081"/>
                  </a:moveTo>
                  <a:lnTo>
                    <a:pt x="246887" y="127253"/>
                  </a:lnTo>
                  <a:lnTo>
                    <a:pt x="243839" y="124205"/>
                  </a:lnTo>
                  <a:lnTo>
                    <a:pt x="188976" y="124205"/>
                  </a:lnTo>
                  <a:lnTo>
                    <a:pt x="185165" y="127253"/>
                  </a:lnTo>
                  <a:lnTo>
                    <a:pt x="185165" y="275081"/>
                  </a:lnTo>
                  <a:lnTo>
                    <a:pt x="188976" y="278129"/>
                  </a:lnTo>
                  <a:lnTo>
                    <a:pt x="201167" y="278129"/>
                  </a:lnTo>
                  <a:lnTo>
                    <a:pt x="201167" y="139445"/>
                  </a:lnTo>
                  <a:lnTo>
                    <a:pt x="231647" y="139445"/>
                  </a:lnTo>
                  <a:lnTo>
                    <a:pt x="231647" y="278129"/>
                  </a:lnTo>
                  <a:lnTo>
                    <a:pt x="243840" y="278129"/>
                  </a:lnTo>
                  <a:lnTo>
                    <a:pt x="246887" y="275081"/>
                  </a:lnTo>
                  <a:close/>
                </a:path>
                <a:path w="340359" h="278130">
                  <a:moveTo>
                    <a:pt x="231647" y="278129"/>
                  </a:moveTo>
                  <a:lnTo>
                    <a:pt x="231647" y="262889"/>
                  </a:lnTo>
                  <a:lnTo>
                    <a:pt x="201167" y="262889"/>
                  </a:lnTo>
                  <a:lnTo>
                    <a:pt x="201167" y="278129"/>
                  </a:lnTo>
                  <a:lnTo>
                    <a:pt x="231647" y="278129"/>
                  </a:lnTo>
                  <a:close/>
                </a:path>
                <a:path w="340359" h="278130">
                  <a:moveTo>
                    <a:pt x="61721" y="275081"/>
                  </a:moveTo>
                  <a:lnTo>
                    <a:pt x="61721" y="173735"/>
                  </a:lnTo>
                  <a:lnTo>
                    <a:pt x="58673" y="169925"/>
                  </a:lnTo>
                  <a:lnTo>
                    <a:pt x="3809" y="169925"/>
                  </a:lnTo>
                  <a:lnTo>
                    <a:pt x="0" y="173735"/>
                  </a:lnTo>
                  <a:lnTo>
                    <a:pt x="0" y="275081"/>
                  </a:lnTo>
                  <a:lnTo>
                    <a:pt x="3809" y="278129"/>
                  </a:lnTo>
                  <a:lnTo>
                    <a:pt x="15239" y="278129"/>
                  </a:lnTo>
                  <a:lnTo>
                    <a:pt x="15239" y="185927"/>
                  </a:lnTo>
                  <a:lnTo>
                    <a:pt x="46482" y="185927"/>
                  </a:lnTo>
                  <a:lnTo>
                    <a:pt x="46482" y="278129"/>
                  </a:lnTo>
                  <a:lnTo>
                    <a:pt x="58673" y="278129"/>
                  </a:lnTo>
                  <a:lnTo>
                    <a:pt x="61721" y="275081"/>
                  </a:lnTo>
                  <a:close/>
                </a:path>
                <a:path w="340359" h="278130">
                  <a:moveTo>
                    <a:pt x="46482" y="278129"/>
                  </a:moveTo>
                  <a:lnTo>
                    <a:pt x="46482" y="262889"/>
                  </a:lnTo>
                  <a:lnTo>
                    <a:pt x="15239" y="262889"/>
                  </a:lnTo>
                  <a:lnTo>
                    <a:pt x="15239" y="278129"/>
                  </a:lnTo>
                  <a:lnTo>
                    <a:pt x="46482" y="2781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4597" y="1727454"/>
            <a:ext cx="4692396" cy="43182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0" y="1057655"/>
            <a:ext cx="10058400" cy="5657850"/>
          </a:xfrm>
          <a:custGeom>
            <a:avLst/>
            <a:gdLst/>
            <a:ahLst/>
            <a:cxnLst/>
            <a:rect l="l" t="t" r="r" b="b"/>
            <a:pathLst>
              <a:path w="10058400" h="5657850">
                <a:moveTo>
                  <a:pt x="10058019" y="5657850"/>
                </a:moveTo>
                <a:lnTo>
                  <a:pt x="10058019" y="0"/>
                </a:lnTo>
                <a:lnTo>
                  <a:pt x="0" y="0"/>
                </a:lnTo>
                <a:lnTo>
                  <a:pt x="0" y="5657850"/>
                </a:lnTo>
                <a:lnTo>
                  <a:pt x="10058019" y="565785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00862" y="1733550"/>
            <a:ext cx="8457565" cy="4307205"/>
          </a:xfrm>
          <a:custGeom>
            <a:avLst/>
            <a:gdLst/>
            <a:ahLst/>
            <a:cxnLst/>
            <a:rect l="l" t="t" r="r" b="b"/>
            <a:pathLst>
              <a:path w="8457565" h="4307205">
                <a:moveTo>
                  <a:pt x="8457438" y="4306824"/>
                </a:moveTo>
                <a:lnTo>
                  <a:pt x="8457438" y="0"/>
                </a:lnTo>
                <a:lnTo>
                  <a:pt x="0" y="0"/>
                </a:lnTo>
                <a:lnTo>
                  <a:pt x="0" y="4306824"/>
                </a:lnTo>
                <a:lnTo>
                  <a:pt x="8457438" y="43068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980677" y="3070351"/>
            <a:ext cx="6085205" cy="1962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2069">
              <a:lnSpc>
                <a:spcPct val="100000"/>
              </a:lnSpc>
              <a:spcBef>
                <a:spcPts val="105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surge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in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NFT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(Non-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Fungible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Token)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trading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cards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is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propelled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by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combination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of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technological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advancements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 evolving</a:t>
            </a:r>
            <a:r>
              <a:rPr dirty="0" sz="1150" spc="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consumer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preferences.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Blockchain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technology, particularly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on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platforms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like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Ethereum,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has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streamlined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creation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trading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process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for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digital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collectibles,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offering</a:t>
            </a:r>
            <a:r>
              <a:rPr dirty="0" sz="1150" spc="-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features</a:t>
            </a:r>
            <a:r>
              <a:rPr dirty="0" sz="1150" spc="-5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like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smart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contracts</a:t>
            </a:r>
            <a:r>
              <a:rPr dirty="0" sz="1150" spc="-4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that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enforce</a:t>
            </a:r>
            <a:r>
              <a:rPr dirty="0" sz="1150" spc="-5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ownership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and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authenticity.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This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technological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shift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aligns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with</a:t>
            </a:r>
            <a:r>
              <a:rPr dirty="0" sz="1150" spc="-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growing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digitalization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of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assets,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catering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to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collectors'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desires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for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unique,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verifiable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digital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items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like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trading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cards.</a:t>
            </a:r>
            <a:endParaRPr sz="11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15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Furthermore,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involvement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of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celebrities,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brands,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influencers,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coupled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with</a:t>
            </a:r>
            <a:r>
              <a:rPr dirty="0" sz="1150" spc="500">
                <a:solidFill>
                  <a:srgbClr val="626F51"/>
                </a:solidFill>
                <a:latin typeface="Georgia"/>
                <a:cs typeface="Georgia"/>
              </a:rPr>
              <a:t> 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speculative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investment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opportunities,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has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propelled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NFTs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into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mainstream.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High-profile collaborations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endorsements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have</a:t>
            </a:r>
            <a:r>
              <a:rPr dirty="0" sz="1150" spc="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generated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significant interest</a:t>
            </a:r>
            <a:r>
              <a:rPr dirty="0" sz="1150" spc="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 buzz,</a:t>
            </a:r>
            <a:r>
              <a:rPr dirty="0" sz="1150" spc="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attracting 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both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traditional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collectors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newcomers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seeking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investment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opportunities.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02684" y="2123185"/>
            <a:ext cx="1515745" cy="3778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09625" algn="l"/>
              </a:tabLst>
            </a:pPr>
            <a:r>
              <a:rPr dirty="0" sz="2300" spc="135"/>
              <a:t>Why</a:t>
            </a:r>
            <a:r>
              <a:rPr dirty="0" sz="2300"/>
              <a:t>	</a:t>
            </a:r>
            <a:r>
              <a:rPr dirty="0" sz="2300" spc="135"/>
              <a:t>Now </a:t>
            </a:r>
            <a:endParaRPr sz="2300"/>
          </a:p>
        </p:txBody>
      </p:sp>
      <p:sp>
        <p:nvSpPr>
          <p:cNvPr id="6" name="object 6" descr=""/>
          <p:cNvSpPr/>
          <p:nvPr/>
        </p:nvSpPr>
        <p:spPr>
          <a:xfrm>
            <a:off x="4647438" y="2574798"/>
            <a:ext cx="628650" cy="0"/>
          </a:xfrm>
          <a:custGeom>
            <a:avLst/>
            <a:gdLst/>
            <a:ahLst/>
            <a:cxnLst/>
            <a:rect l="l" t="t" r="r" b="b"/>
            <a:pathLst>
              <a:path w="628650" h="0">
                <a:moveTo>
                  <a:pt x="0" y="0"/>
                </a:moveTo>
                <a:lnTo>
                  <a:pt x="628650" y="0"/>
                </a:lnTo>
              </a:path>
            </a:pathLst>
          </a:custGeom>
          <a:ln w="28816">
            <a:solidFill>
              <a:srgbClr val="626F5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782" y="2462783"/>
            <a:ext cx="2527554" cy="284683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5696711" y="1687067"/>
            <a:ext cx="94615" cy="3216910"/>
            <a:chOff x="5696711" y="1687067"/>
            <a:chExt cx="94615" cy="3216910"/>
          </a:xfrm>
        </p:grpSpPr>
        <p:sp>
          <p:nvSpPr>
            <p:cNvPr id="4" name="object 4" descr=""/>
            <p:cNvSpPr/>
            <p:nvPr/>
          </p:nvSpPr>
          <p:spPr>
            <a:xfrm>
              <a:off x="5743955" y="1782317"/>
              <a:ext cx="0" cy="1061720"/>
            </a:xfrm>
            <a:custGeom>
              <a:avLst/>
              <a:gdLst/>
              <a:ahLst/>
              <a:cxnLst/>
              <a:rect l="l" t="t" r="r" b="b"/>
              <a:pathLst>
                <a:path w="0" h="1061720">
                  <a:moveTo>
                    <a:pt x="0" y="0"/>
                  </a:moveTo>
                  <a:lnTo>
                    <a:pt x="0" y="1061466"/>
                  </a:lnTo>
                </a:path>
              </a:pathLst>
            </a:custGeom>
            <a:ln w="10477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6711" y="1687067"/>
              <a:ext cx="94487" cy="9525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743955" y="2702813"/>
              <a:ext cx="0" cy="1061720"/>
            </a:xfrm>
            <a:custGeom>
              <a:avLst/>
              <a:gdLst/>
              <a:ahLst/>
              <a:cxnLst/>
              <a:rect l="l" t="t" r="r" b="b"/>
              <a:pathLst>
                <a:path w="0" h="1061720">
                  <a:moveTo>
                    <a:pt x="0" y="0"/>
                  </a:moveTo>
                  <a:lnTo>
                    <a:pt x="0" y="1061466"/>
                  </a:lnTo>
                </a:path>
              </a:pathLst>
            </a:custGeom>
            <a:ln w="10477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6711" y="2607563"/>
              <a:ext cx="94487" cy="9525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743955" y="3734561"/>
              <a:ext cx="0" cy="1061720"/>
            </a:xfrm>
            <a:custGeom>
              <a:avLst/>
              <a:gdLst/>
              <a:ahLst/>
              <a:cxnLst/>
              <a:rect l="l" t="t" r="r" b="b"/>
              <a:pathLst>
                <a:path w="0" h="1061720">
                  <a:moveTo>
                    <a:pt x="0" y="0"/>
                  </a:moveTo>
                  <a:lnTo>
                    <a:pt x="0" y="1061466"/>
                  </a:lnTo>
                </a:path>
              </a:pathLst>
            </a:custGeom>
            <a:ln w="10477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6711" y="3639311"/>
              <a:ext cx="94487" cy="9525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6711" y="4808219"/>
              <a:ext cx="94487" cy="9525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6022340" y="1588262"/>
            <a:ext cx="3168650" cy="5676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1520"/>
              </a:lnSpc>
              <a:spcBef>
                <a:spcPts val="120"/>
              </a:spcBef>
            </a:pPr>
            <a:r>
              <a:rPr dirty="0" u="sng" sz="1300" spc="210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Concep</a:t>
            </a:r>
            <a:r>
              <a:rPr dirty="0" u="sng" sz="1300" spc="-80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300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t</a:t>
            </a:r>
            <a:r>
              <a:rPr dirty="0" u="sng" sz="1300" spc="90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  </a:t>
            </a:r>
            <a:r>
              <a:rPr dirty="0" u="sng" sz="1300" spc="170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Born </a:t>
            </a:r>
            <a:endParaRPr sz="1300">
              <a:latin typeface="Georgia"/>
              <a:cs typeface="Georgia"/>
            </a:endParaRPr>
          </a:p>
          <a:p>
            <a:pPr marL="12700">
              <a:lnSpc>
                <a:spcPts val="1340"/>
              </a:lnSpc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Allow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users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to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create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their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own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trading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card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with</a:t>
            </a:r>
            <a:endParaRPr sz="1150">
              <a:latin typeface="Georgia"/>
              <a:cs typeface="Georgia"/>
            </a:endParaRPr>
          </a:p>
          <a:p>
            <a:pPr marL="47625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online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Trading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Card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Creation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Tool.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879340" y="1611884"/>
            <a:ext cx="604520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150">
                <a:solidFill>
                  <a:srgbClr val="626F51"/>
                </a:solidFill>
                <a:latin typeface="Georgia"/>
                <a:cs typeface="Georgia"/>
              </a:rPr>
              <a:t>2021 </a:t>
            </a:r>
            <a:endParaRPr sz="1650">
              <a:latin typeface="Georgia"/>
              <a:cs typeface="Georgi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022340" y="2508757"/>
            <a:ext cx="3496945" cy="5676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1520"/>
              </a:lnSpc>
              <a:spcBef>
                <a:spcPts val="120"/>
              </a:spcBef>
            </a:pPr>
            <a:r>
              <a:rPr dirty="0" u="sng" sz="1300" spc="210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Secur</a:t>
            </a:r>
            <a:r>
              <a:rPr dirty="0" u="sng" sz="1300" spc="-85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300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e</a:t>
            </a:r>
            <a:r>
              <a:rPr dirty="0" u="sng" sz="1300" spc="100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  </a:t>
            </a:r>
            <a:r>
              <a:rPr dirty="0" u="sng" sz="1300" spc="175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See</a:t>
            </a:r>
            <a:r>
              <a:rPr dirty="0" u="sng" sz="1300" spc="-80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300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d</a:t>
            </a:r>
            <a:r>
              <a:rPr dirty="0" u="sng" sz="1300" spc="85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  </a:t>
            </a:r>
            <a:r>
              <a:rPr dirty="0" u="sng" sz="1300" spc="204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Capital </a:t>
            </a:r>
            <a:endParaRPr sz="1300">
              <a:latin typeface="Georgia"/>
              <a:cs typeface="Georgia"/>
            </a:endParaRPr>
          </a:p>
          <a:p>
            <a:pPr marL="12700" marR="5080">
              <a:lnSpc>
                <a:spcPts val="1390"/>
              </a:lnSpc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Secured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capital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needed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to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develop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Version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1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of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the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project.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833620" y="2514853"/>
            <a:ext cx="631825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150">
                <a:solidFill>
                  <a:srgbClr val="626F51"/>
                </a:solidFill>
                <a:latin typeface="Georgia"/>
                <a:cs typeface="Georgia"/>
              </a:rPr>
              <a:t>2022 </a:t>
            </a:r>
            <a:endParaRPr sz="1650">
              <a:latin typeface="Georgia"/>
              <a:cs typeface="Georgi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022340" y="3548888"/>
            <a:ext cx="3517900" cy="5670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1520"/>
              </a:lnSpc>
              <a:spcBef>
                <a:spcPts val="120"/>
              </a:spcBef>
            </a:pPr>
            <a:r>
              <a:rPr dirty="0" u="sng" sz="1300" spc="200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Deplo</a:t>
            </a:r>
            <a:r>
              <a:rPr dirty="0" u="sng" sz="1300" spc="-80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300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y</a:t>
            </a:r>
            <a:r>
              <a:rPr dirty="0" u="sng" sz="1300" spc="95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  </a:t>
            </a:r>
            <a:r>
              <a:rPr dirty="0" u="sng" sz="1300" spc="200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System </a:t>
            </a:r>
            <a:endParaRPr sz="1300">
              <a:latin typeface="Georgia"/>
              <a:cs typeface="Georgia"/>
            </a:endParaRPr>
          </a:p>
          <a:p>
            <a:pPr marL="12700">
              <a:lnSpc>
                <a:spcPts val="1340"/>
              </a:lnSpc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marketplace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tested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smart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contracts</a:t>
            </a:r>
            <a:r>
              <a:rPr dirty="0" sz="1150" spc="-5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deployed.</a:t>
            </a:r>
            <a:endParaRPr sz="11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Version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1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completed.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Marketing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Started.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853432" y="3681476"/>
            <a:ext cx="630555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150">
                <a:solidFill>
                  <a:srgbClr val="626F51"/>
                </a:solidFill>
                <a:latin typeface="Georgia"/>
                <a:cs typeface="Georgia"/>
              </a:rPr>
              <a:t>2023 </a:t>
            </a:r>
            <a:endParaRPr sz="1650">
              <a:latin typeface="Georgia"/>
              <a:cs typeface="Georgi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022340" y="4701032"/>
            <a:ext cx="3517265" cy="92836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1555"/>
              </a:lnSpc>
              <a:spcBef>
                <a:spcPts val="120"/>
              </a:spcBef>
            </a:pPr>
            <a:r>
              <a:rPr dirty="0" u="sng" sz="1300" spc="210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Versio</a:t>
            </a:r>
            <a:r>
              <a:rPr dirty="0" u="sng" sz="1300" spc="-85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300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n</a:t>
            </a:r>
            <a:r>
              <a:rPr dirty="0" u="sng" sz="1300" spc="90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  </a:t>
            </a:r>
            <a:r>
              <a:rPr dirty="0" u="sng" sz="1300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2</a:t>
            </a:r>
            <a:r>
              <a:rPr dirty="0" u="sng" sz="1300" spc="90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  </a:t>
            </a:r>
            <a:r>
              <a:rPr dirty="0" u="sng" sz="1300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o</a:t>
            </a:r>
            <a:r>
              <a:rPr dirty="0" u="sng" sz="1300" spc="-80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1300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r</a:t>
            </a:r>
            <a:r>
              <a:rPr dirty="0" u="sng" sz="1300" spc="90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  </a:t>
            </a:r>
            <a:r>
              <a:rPr dirty="0" u="sng" sz="1300" spc="105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V2</a:t>
            </a:r>
            <a:r>
              <a:rPr dirty="0" u="sng" sz="1300" spc="500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 </a:t>
            </a:r>
            <a:endParaRPr sz="1300">
              <a:latin typeface="Georgia"/>
              <a:cs typeface="Georgia"/>
            </a:endParaRPr>
          </a:p>
          <a:p>
            <a:pPr marL="12700" marR="5080">
              <a:lnSpc>
                <a:spcPts val="1390"/>
              </a:lnSpc>
              <a:spcBef>
                <a:spcPts val="30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Version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2</a:t>
            </a:r>
            <a:r>
              <a:rPr dirty="0" sz="1150" spc="-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will</a:t>
            </a:r>
            <a:r>
              <a:rPr dirty="0" sz="1150" spc="-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be</a:t>
            </a:r>
            <a:r>
              <a:rPr dirty="0" sz="1150" spc="-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significant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upgrade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from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Version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1.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V1,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laid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groundwork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for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adding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Artificial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Intelligence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(AI),</a:t>
            </a:r>
            <a:r>
              <a:rPr dirty="0" sz="1150" spc="-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video,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selling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as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packs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endParaRPr sz="1150">
              <a:latin typeface="Georgia"/>
              <a:cs typeface="Georgia"/>
            </a:endParaRPr>
          </a:p>
          <a:p>
            <a:pPr marL="12700">
              <a:lnSpc>
                <a:spcPts val="1330"/>
              </a:lnSpc>
            </a:pP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multi-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card</a:t>
            </a:r>
            <a:r>
              <a:rPr dirty="0" sz="1150" spc="-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uploads.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022340" y="5779268"/>
            <a:ext cx="3733800" cy="3784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u="sng" sz="1150" b="1">
                <a:solidFill>
                  <a:srgbClr val="626F51"/>
                </a:solidFill>
                <a:uFill>
                  <a:solidFill>
                    <a:srgbClr val="626F51"/>
                  </a:solidFill>
                </a:uFill>
                <a:latin typeface="Georgia"/>
                <a:cs typeface="Georgia"/>
              </a:rPr>
              <a:t>V2</a:t>
            </a:r>
            <a:r>
              <a:rPr dirty="0" u="none" sz="1150" spc="-35" b="1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u="none" sz="1150">
                <a:solidFill>
                  <a:srgbClr val="626F51"/>
                </a:solidFill>
                <a:latin typeface="Georgia"/>
                <a:cs typeface="Georgia"/>
              </a:rPr>
              <a:t>will</a:t>
            </a:r>
            <a:r>
              <a:rPr dirty="0" u="none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u="none" sz="1150">
                <a:solidFill>
                  <a:srgbClr val="626F51"/>
                </a:solidFill>
                <a:latin typeface="Georgia"/>
                <a:cs typeface="Georgia"/>
              </a:rPr>
              <a:t>allow</a:t>
            </a:r>
            <a:r>
              <a:rPr dirty="0" u="none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u="none" sz="1150">
                <a:solidFill>
                  <a:srgbClr val="626F51"/>
                </a:solidFill>
                <a:latin typeface="Georgia"/>
                <a:cs typeface="Georgia"/>
              </a:rPr>
              <a:t>users</a:t>
            </a:r>
            <a:r>
              <a:rPr dirty="0" u="none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u="none" sz="1150">
                <a:solidFill>
                  <a:srgbClr val="626F51"/>
                </a:solidFill>
                <a:latin typeface="Georgia"/>
                <a:cs typeface="Georgia"/>
              </a:rPr>
              <a:t>to</a:t>
            </a:r>
            <a:r>
              <a:rPr dirty="0" u="none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u="none" sz="1150">
                <a:solidFill>
                  <a:srgbClr val="626F51"/>
                </a:solidFill>
                <a:latin typeface="Georgia"/>
                <a:cs typeface="Georgia"/>
              </a:rPr>
              <a:t>comment</a:t>
            </a:r>
            <a:r>
              <a:rPr dirty="0" u="none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u="none" sz="1150">
                <a:solidFill>
                  <a:srgbClr val="626F51"/>
                </a:solidFill>
                <a:latin typeface="Georgia"/>
                <a:cs typeface="Georgia"/>
              </a:rPr>
              <a:t>on</a:t>
            </a:r>
            <a:r>
              <a:rPr dirty="0" u="none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u="none" sz="1150" spc="-10">
                <a:solidFill>
                  <a:srgbClr val="626F51"/>
                </a:solidFill>
                <a:latin typeface="Georgia"/>
                <a:cs typeface="Georgia"/>
              </a:rPr>
              <a:t>posts,</a:t>
            </a:r>
            <a:r>
              <a:rPr dirty="0" u="none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u="none" sz="1150">
                <a:solidFill>
                  <a:srgbClr val="626F51"/>
                </a:solidFill>
                <a:latin typeface="Georgia"/>
                <a:cs typeface="Georgia"/>
              </a:rPr>
              <a:t>much</a:t>
            </a:r>
            <a:r>
              <a:rPr dirty="0" u="none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u="none" sz="1150">
                <a:solidFill>
                  <a:srgbClr val="626F51"/>
                </a:solidFill>
                <a:latin typeface="Georgia"/>
                <a:cs typeface="Georgia"/>
              </a:rPr>
              <a:t>like</a:t>
            </a:r>
            <a:r>
              <a:rPr dirty="0" u="none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u="none" sz="1150" spc="-25">
                <a:solidFill>
                  <a:srgbClr val="626F51"/>
                </a:solidFill>
                <a:latin typeface="Georgia"/>
                <a:cs typeface="Georgia"/>
              </a:rPr>
              <a:t>the </a:t>
            </a:r>
            <a:r>
              <a:rPr dirty="0" u="none" sz="1150">
                <a:solidFill>
                  <a:srgbClr val="626F51"/>
                </a:solidFill>
                <a:latin typeface="Georgia"/>
                <a:cs typeface="Georgia"/>
              </a:rPr>
              <a:t>functionality</a:t>
            </a:r>
            <a:r>
              <a:rPr dirty="0" u="none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u="none" sz="1150">
                <a:solidFill>
                  <a:srgbClr val="626F51"/>
                </a:solidFill>
                <a:latin typeface="Georgia"/>
                <a:cs typeface="Georgia"/>
              </a:rPr>
              <a:t>found</a:t>
            </a:r>
            <a:r>
              <a:rPr dirty="0" u="none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u="none" sz="1150">
                <a:solidFill>
                  <a:srgbClr val="626F51"/>
                </a:solidFill>
                <a:latin typeface="Georgia"/>
                <a:cs typeface="Georgia"/>
              </a:rPr>
              <a:t>on</a:t>
            </a:r>
            <a:r>
              <a:rPr dirty="0" u="none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u="none" sz="1150">
                <a:solidFill>
                  <a:srgbClr val="626F51"/>
                </a:solidFill>
                <a:latin typeface="Georgia"/>
                <a:cs typeface="Georgia"/>
              </a:rPr>
              <a:t>Facebook,</a:t>
            </a:r>
            <a:r>
              <a:rPr dirty="0" u="none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u="none" sz="1150">
                <a:solidFill>
                  <a:srgbClr val="626F51"/>
                </a:solidFill>
                <a:latin typeface="Georgia"/>
                <a:cs typeface="Georgia"/>
              </a:rPr>
              <a:t>Twitter,</a:t>
            </a:r>
            <a:r>
              <a:rPr dirty="0" u="none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u="none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u="none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u="none" sz="1150" spc="-10">
                <a:solidFill>
                  <a:srgbClr val="626F51"/>
                </a:solidFill>
                <a:latin typeface="Georgia"/>
                <a:cs typeface="Georgia"/>
              </a:rPr>
              <a:t>Instagram.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851146" y="4691888"/>
            <a:ext cx="633095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150">
                <a:solidFill>
                  <a:srgbClr val="626F51"/>
                </a:solidFill>
                <a:latin typeface="Georgia"/>
                <a:cs typeface="Georgia"/>
              </a:rPr>
              <a:t>2024 </a:t>
            </a:r>
            <a:endParaRPr sz="1650">
              <a:latin typeface="Georgia"/>
              <a:cs typeface="Georgia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940" y="2631185"/>
            <a:ext cx="4374642" cy="2190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937" y="2584195"/>
            <a:ext cx="3150870" cy="3778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22960" algn="l"/>
                <a:tab pos="1646555" algn="l"/>
                <a:tab pos="2359660" algn="l"/>
              </a:tabLst>
            </a:pPr>
            <a:r>
              <a:rPr dirty="0" sz="2300" spc="135"/>
              <a:t>How</a:t>
            </a:r>
            <a:r>
              <a:rPr dirty="0" sz="2300"/>
              <a:t>	</a:t>
            </a:r>
            <a:r>
              <a:rPr dirty="0" sz="2300" spc="160"/>
              <a:t>does</a:t>
            </a:r>
            <a:r>
              <a:rPr dirty="0" sz="2300"/>
              <a:t>	</a:t>
            </a:r>
            <a:r>
              <a:rPr dirty="0" sz="2300" spc="160"/>
              <a:t>this</a:t>
            </a:r>
            <a:r>
              <a:rPr dirty="0" sz="2300"/>
              <a:t>	</a:t>
            </a:r>
            <a:r>
              <a:rPr dirty="0" sz="2300" spc="160"/>
              <a:t>work </a:t>
            </a:r>
            <a:endParaRPr sz="2300"/>
          </a:p>
        </p:txBody>
      </p:sp>
      <p:sp>
        <p:nvSpPr>
          <p:cNvPr id="3" name="object 3" descr=""/>
          <p:cNvSpPr txBox="1"/>
          <p:nvPr/>
        </p:nvSpPr>
        <p:spPr>
          <a:xfrm>
            <a:off x="552704" y="3136645"/>
            <a:ext cx="3590925" cy="10820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We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allow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users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to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register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free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account.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Once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registered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user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can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create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their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own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trading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card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by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using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our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Trading</a:t>
            </a:r>
            <a:r>
              <a:rPr dirty="0" sz="1150" spc="-3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Card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Creation</a:t>
            </a:r>
            <a:r>
              <a:rPr dirty="0" sz="1150" spc="-3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Tool.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After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creation,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user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can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mint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card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to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blockchain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and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then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list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the</a:t>
            </a:r>
            <a:r>
              <a:rPr dirty="0" sz="1150" spc="-1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card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for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sale</a:t>
            </a:r>
            <a:r>
              <a:rPr dirty="0" sz="1150" spc="-25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on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our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NFT</a:t>
            </a:r>
            <a:r>
              <a:rPr dirty="0" sz="1150" spc="-2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>
                <a:solidFill>
                  <a:srgbClr val="626F51"/>
                </a:solidFill>
                <a:latin typeface="Georgia"/>
                <a:cs typeface="Georgia"/>
              </a:rPr>
              <a:t>Trading</a:t>
            </a:r>
            <a:r>
              <a:rPr dirty="0" sz="1150" spc="-40">
                <a:solidFill>
                  <a:srgbClr val="626F51"/>
                </a:solidFill>
                <a:latin typeface="Georgia"/>
                <a:cs typeface="Georgia"/>
              </a:rPr>
              <a:t> </a:t>
            </a:r>
            <a:r>
              <a:rPr dirty="0" sz="1150" spc="-10">
                <a:solidFill>
                  <a:srgbClr val="626F51"/>
                </a:solidFill>
                <a:latin typeface="Georgia"/>
                <a:cs typeface="Georgia"/>
              </a:rPr>
              <a:t>Cards Marketplace.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70523" y="6110732"/>
            <a:ext cx="253936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b="1">
                <a:solidFill>
                  <a:srgbClr val="FC7D13"/>
                </a:solidFill>
                <a:latin typeface="Georgia"/>
                <a:cs typeface="Georgia"/>
              </a:rPr>
              <a:t>https://NFT-</a:t>
            </a:r>
            <a:r>
              <a:rPr dirty="0" sz="1300" spc="-10" b="1">
                <a:solidFill>
                  <a:srgbClr val="FC7D13"/>
                </a:solidFill>
                <a:latin typeface="Georgia"/>
                <a:cs typeface="Georgia"/>
              </a:rPr>
              <a:t>tradingcards.biz</a:t>
            </a:r>
            <a:endParaRPr sz="1300">
              <a:latin typeface="Georgia"/>
              <a:cs typeface="Georgi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4716" y="1327810"/>
            <a:ext cx="4730149" cy="47133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steph</dc:creator>
  <dc:title>Microsoft PowerPoint - nft-R2-opp-deck-9-4-24-b.pptx</dc:title>
  <dcterms:created xsi:type="dcterms:W3CDTF">2024-11-14T20:20:31Z</dcterms:created>
  <dcterms:modified xsi:type="dcterms:W3CDTF">2024-11-14T20:20:31Z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2024-09-07T00:00:00Z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2024-11-14T00:00:00Z</vt:filetime>
  </property>
  <property fmtid="{D5CDD505-2E9C-101B-9397-08002B2CF9AE}" pid="5" name="Producer">
    <vt:lpwstr>Acrobat Distiller 24.0 (Windows)</vt:lpwstr>
  </property>
</Properties>
</file>